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57" r:id="rId3"/>
    <p:sldId id="259" r:id="rId4"/>
    <p:sldId id="261" r:id="rId5"/>
    <p:sldId id="260" r:id="rId6"/>
    <p:sldId id="274" r:id="rId7"/>
    <p:sldId id="264" r:id="rId8"/>
    <p:sldId id="265" r:id="rId9"/>
    <p:sldId id="266" r:id="rId10"/>
    <p:sldId id="267" r:id="rId11"/>
    <p:sldId id="268" r:id="rId12"/>
    <p:sldId id="283" r:id="rId13"/>
    <p:sldId id="269" r:id="rId14"/>
    <p:sldId id="275" r:id="rId15"/>
    <p:sldId id="276" r:id="rId16"/>
    <p:sldId id="277" r:id="rId17"/>
    <p:sldId id="278" r:id="rId18"/>
    <p:sldId id="279" r:id="rId19"/>
    <p:sldId id="271" r:id="rId20"/>
    <p:sldId id="270" r:id="rId21"/>
    <p:sldId id="272" r:id="rId22"/>
    <p:sldId id="282" r:id="rId23"/>
    <p:sldId id="281" r:id="rId2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94660"/>
  </p:normalViewPr>
  <p:slideViewPr>
    <p:cSldViewPr>
      <p:cViewPr>
        <p:scale>
          <a:sx n="90" d="100"/>
          <a:sy n="90" d="100"/>
        </p:scale>
        <p:origin x="-888" y="3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66AFB0-D441-4CCF-AEC8-43E454755CDC}" type="datetimeFigureOut">
              <a:rPr lang="de-DE" smtClean="0"/>
              <a:t>06.12.2016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293578-9726-48A0-BABD-0D6D7693389E}" type="slidenum">
              <a:rPr lang="de-DE" smtClean="0"/>
              <a:t>‹Nr.›</a:t>
            </a:fld>
            <a:endParaRPr lang="de-DE"/>
          </a:p>
        </p:txBody>
      </p:sp>
    </p:spTree>
    <p:extLst>
      <p:ext uri="{BB962C8B-B14F-4D97-AF65-F5344CB8AC3E}">
        <p14:creationId xmlns:p14="http://schemas.microsoft.com/office/powerpoint/2010/main" val="3650596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a:t>
            </a:fld>
            <a:endParaRPr lang="de-DE" altLang="de-DE">
              <a:latin typeface="Calibri" pitchFamily="34"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10</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10</a:t>
            </a:fld>
            <a:endParaRPr lang="de-DE" altLang="de-DE">
              <a:latin typeface="Calibri" pitchFamily="34"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11</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11</a:t>
            </a:fld>
            <a:endParaRPr lang="de-DE" altLang="de-DE">
              <a:latin typeface="Calibri" pitchFamily="34"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12</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12</a:t>
            </a:fld>
            <a:endParaRPr lang="de-DE" altLang="de-DE">
              <a:latin typeface="Calibri" pitchFamily="34"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13</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Klickt man auf</a:t>
            </a:r>
            <a:r>
              <a:rPr lang="de-DE" altLang="de-DE" baseline="0" dirty="0" smtClean="0"/>
              <a:t> die einzelnen Bildelemente, so erscheinen weitergehende Hintergrundinformationen und Fragestellungen. Das Monogramm Dürers sollte als Letztes angeklickt werden, es führt kein Hyperlink zurück, sondern die PPP läuft dann weiter.</a:t>
            </a:r>
            <a:endParaRPr lang="de-DE" altLang="de-DE" dirty="0"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13</a:t>
            </a:fld>
            <a:endParaRPr lang="de-DE" altLang="de-DE">
              <a:latin typeface="Calibri" pitchFamily="34"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14</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14</a:t>
            </a:fld>
            <a:endParaRPr lang="de-DE" altLang="de-DE">
              <a:latin typeface="Calibri" pitchFamily="34"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15</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15</a:t>
            </a:fld>
            <a:endParaRPr lang="de-DE" altLang="de-DE">
              <a:latin typeface="Calibri" pitchFamily="34"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16</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16</a:t>
            </a:fld>
            <a:endParaRPr lang="de-DE" altLang="de-DE">
              <a:latin typeface="Calibri" pitchFamily="34"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17</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17</a:t>
            </a:fld>
            <a:endParaRPr lang="de-DE" altLang="de-DE">
              <a:latin typeface="Calibri" pitchFamily="34"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18</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Im griechischen </a:t>
            </a:r>
            <a:r>
              <a:rPr lang="de-DE" altLang="de-DE" dirty="0" err="1" smtClean="0"/>
              <a:t>Physiologus</a:t>
            </a:r>
            <a:r>
              <a:rPr lang="de-DE" altLang="de-DE" dirty="0" smtClean="0"/>
              <a:t> ist der Fuchsschwanz das Sinnbild des Teufels. </a:t>
            </a:r>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18</a:t>
            </a:fld>
            <a:endParaRPr lang="de-DE" altLang="de-DE">
              <a:latin typeface="Calibri" pitchFamily="34"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19</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Dürers</a:t>
            </a:r>
            <a:r>
              <a:rPr lang="de-DE" altLang="de-DE" baseline="0" dirty="0" smtClean="0"/>
              <a:t> Bild des Heiligen </a:t>
            </a:r>
            <a:r>
              <a:rPr lang="de-DE" altLang="de-DE" baseline="0" dirty="0" err="1" smtClean="0"/>
              <a:t>Eustachius</a:t>
            </a:r>
            <a:r>
              <a:rPr lang="de-DE" altLang="de-DE" baseline="0" dirty="0" smtClean="0"/>
              <a:t> findet man im Internet.</a:t>
            </a:r>
            <a:endParaRPr lang="de-DE" altLang="de-DE" dirty="0"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19</a:t>
            </a:fld>
            <a:endParaRPr lang="de-DE" altLang="de-DE">
              <a:latin typeface="Calibri" pitchFamily="34"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2</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Die Arbeitsaufträge können beispielsweise</a:t>
            </a:r>
            <a:r>
              <a:rPr lang="de-DE" altLang="de-DE" baseline="0" dirty="0" smtClean="0"/>
              <a:t> am Lehrerpult ausliegen. Sie dienen einem ersten Zugang zum Kupferstich und ermöglichen ein erstes Einfühlen ins Bild. Ziel ist eine erste Bildbetrachtung und einen intuitiver Zugang zum Bild.</a:t>
            </a:r>
            <a:endParaRPr lang="de-DE" altLang="de-DE" dirty="0"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2</a:t>
            </a:fld>
            <a:endParaRPr lang="de-DE" altLang="de-DE">
              <a:latin typeface="Calibri" pitchFamily="34"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20</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20</a:t>
            </a:fld>
            <a:endParaRPr lang="de-DE" altLang="de-DE">
              <a:latin typeface="Calibri" pitchFamily="34"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21</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Die</a:t>
            </a:r>
            <a:r>
              <a:rPr lang="de-DE" altLang="de-DE" baseline="0" dirty="0" smtClean="0"/>
              <a:t> Interpretation des Reiters als christlich, tugendhafter Ritter, der Ideale des Christentum unbeirrt von Teufel und Tod vertritt, ist breit in der Literatur zu finden.</a:t>
            </a:r>
            <a:endParaRPr lang="de-DE" altLang="de-DE" dirty="0"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21</a:t>
            </a:fld>
            <a:endParaRPr lang="de-DE" altLang="de-DE">
              <a:latin typeface="Calibri" pitchFamily="34"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22</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Die im Internet zu finden Interpretation, dass der Ritter in seinen Untergang / Untergang seine Standes reitet, findet sich in der Literatur nicht wieder.</a:t>
            </a:r>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22</a:t>
            </a:fld>
            <a:endParaRPr lang="de-DE" altLang="de-DE">
              <a:latin typeface="Calibri" pitchFamily="34"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23</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23</a:t>
            </a:fld>
            <a:endParaRPr lang="de-DE" altLang="de-DE">
              <a:latin typeface="Calibri" pitchFamily="34"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3</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3</a:t>
            </a:fld>
            <a:endParaRPr lang="de-DE" altLang="de-DE">
              <a:latin typeface="Calibri" pitchFamily="34"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4</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4</a:t>
            </a:fld>
            <a:endParaRPr lang="de-DE" altLang="de-DE">
              <a:latin typeface="Calibri" pitchFamily="34"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5</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Bei der Ergebnispräsentationen entstehen</a:t>
            </a:r>
            <a:r>
              <a:rPr lang="de-DE" altLang="de-DE" baseline="0" dirty="0" smtClean="0"/>
              <a:t> erste Thesen zum Bild, die festgehalten beispielsweise am Ende verifiziert oder falsifiziert werden können.</a:t>
            </a:r>
            <a:endParaRPr lang="de-DE" altLang="de-DE" dirty="0"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5</a:t>
            </a:fld>
            <a:endParaRPr lang="de-DE" altLang="de-DE">
              <a:latin typeface="Calibri" pitchFamily="34"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6</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smtClean="0"/>
              <a:t>Die Details des Kupferstiches werde</a:t>
            </a:r>
            <a:r>
              <a:rPr lang="de-DE" altLang="de-DE" baseline="0" dirty="0" smtClean="0"/>
              <a:t> in den Mittelpunkt gerückt und ihre Bedeutung im Anschluss erarbeitet.</a:t>
            </a:r>
            <a:endParaRPr lang="de-DE" altLang="de-DE" dirty="0"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6</a:t>
            </a:fld>
            <a:endParaRPr lang="de-DE" altLang="de-DE">
              <a:latin typeface="Calibri" pitchFamily="34"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7</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7</a:t>
            </a:fld>
            <a:endParaRPr lang="de-DE" altLang="de-DE">
              <a:latin typeface="Calibri" pitchFamily="34"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8</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8</a:t>
            </a:fld>
            <a:endParaRPr lang="de-DE" altLang="de-DE">
              <a:latin typeface="Calibri" pitchFamily="34"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5B458-5A65-4948-BA35-929B31F45198}" type="slidenum">
              <a:rPr lang="de-DE" altLang="de-DE" smtClean="0"/>
              <a:pPr eaLnBrk="1" hangingPunct="1">
                <a:spcBef>
                  <a:spcPct val="0"/>
                </a:spcBef>
              </a:pPr>
              <a:t>9</a:t>
            </a:fld>
            <a:endParaRPr lang="de-DE" altLang="de-DE" smtClean="0"/>
          </a:p>
        </p:txBody>
      </p:sp>
      <p:sp>
        <p:nvSpPr>
          <p:cNvPr id="27651" name="Folienbildplatzhalter 1"/>
          <p:cNvSpPr>
            <a:spLocks noGrp="1" noRot="1" noChangeAspect="1" noTextEdit="1"/>
          </p:cNvSpPr>
          <p:nvPr>
            <p:ph type="sldImg"/>
          </p:nvPr>
        </p:nvSpPr>
        <p:spPr>
          <a:ln/>
        </p:spPr>
      </p:sp>
      <p:sp>
        <p:nvSpPr>
          <p:cNvPr id="2765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27653" name="Foliennummernplatzhalter 3"/>
          <p:cNvSpPr txBox="1">
            <a:spLocks noGrp="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ECFBDB-ED61-43D7-ABA0-C8B3E682146C}" type="slidenum">
              <a:rPr lang="de-DE" altLang="de-DE">
                <a:latin typeface="Calibri" pitchFamily="34" charset="0"/>
                <a:cs typeface="Arial" charset="0"/>
              </a:rPr>
              <a:pPr algn="r" eaLnBrk="1" hangingPunct="1">
                <a:spcBef>
                  <a:spcPct val="0"/>
                </a:spcBef>
              </a:pPr>
              <a:t>9</a:t>
            </a:fld>
            <a:endParaRPr lang="de-DE" altLang="de-DE">
              <a:latin typeface="Calibri" pitchFamily="34"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CD5D285-C9A1-487D-9DE2-A73B222297C4}" type="datetimeFigureOut">
              <a:rPr lang="de-DE" smtClean="0"/>
              <a:t>06.12.2016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7850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CD5D285-C9A1-487D-9DE2-A73B222297C4}" type="datetimeFigureOut">
              <a:rPr lang="de-DE" smtClean="0"/>
              <a:t>06.12.2016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4181293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CD5D285-C9A1-487D-9DE2-A73B222297C4}" type="datetimeFigureOut">
              <a:rPr lang="de-DE" smtClean="0"/>
              <a:t>06.12.2016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107849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CD5D285-C9A1-487D-9DE2-A73B222297C4}" type="datetimeFigureOut">
              <a:rPr lang="de-DE" smtClean="0"/>
              <a:t>06.12.2016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157996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CD5D285-C9A1-487D-9DE2-A73B222297C4}" type="datetimeFigureOut">
              <a:rPr lang="de-DE" smtClean="0"/>
              <a:t>06.12.2016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374457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CD5D285-C9A1-487D-9DE2-A73B222297C4}" type="datetimeFigureOut">
              <a:rPr lang="de-DE" smtClean="0"/>
              <a:t>06.12.2016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216209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CD5D285-C9A1-487D-9DE2-A73B222297C4}" type="datetimeFigureOut">
              <a:rPr lang="de-DE" smtClean="0"/>
              <a:t>06.12.2016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76975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CD5D285-C9A1-487D-9DE2-A73B222297C4}" type="datetimeFigureOut">
              <a:rPr lang="de-DE" smtClean="0"/>
              <a:t>06.12.2016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206055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CD5D285-C9A1-487D-9DE2-A73B222297C4}" type="datetimeFigureOut">
              <a:rPr lang="de-DE" smtClean="0"/>
              <a:t>06.12.2016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11604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CD5D285-C9A1-487D-9DE2-A73B222297C4}" type="datetimeFigureOut">
              <a:rPr lang="de-DE" smtClean="0"/>
              <a:t>06.12.2016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152136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CD5D285-C9A1-487D-9DE2-A73B222297C4}" type="datetimeFigureOut">
              <a:rPr lang="de-DE" smtClean="0"/>
              <a:t>06.12.2016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5E0B225-DD3F-4485-8B2B-1F783E1A273B}" type="slidenum">
              <a:rPr lang="de-DE" smtClean="0"/>
              <a:t>‹Nr.›</a:t>
            </a:fld>
            <a:endParaRPr lang="de-DE"/>
          </a:p>
        </p:txBody>
      </p:sp>
    </p:spTree>
    <p:extLst>
      <p:ext uri="{BB962C8B-B14F-4D97-AF65-F5344CB8AC3E}">
        <p14:creationId xmlns:p14="http://schemas.microsoft.com/office/powerpoint/2010/main" val="154080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5D285-C9A1-487D-9DE2-A73B222297C4}" type="datetimeFigureOut">
              <a:rPr lang="de-DE" smtClean="0"/>
              <a:t>06.12.2016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0B225-DD3F-4485-8B2B-1F783E1A273B}" type="slidenum">
              <a:rPr lang="de-DE" smtClean="0"/>
              <a:t>‹Nr.›</a:t>
            </a:fld>
            <a:endParaRPr lang="de-DE"/>
          </a:p>
        </p:txBody>
      </p:sp>
    </p:spTree>
    <p:extLst>
      <p:ext uri="{BB962C8B-B14F-4D97-AF65-F5344CB8AC3E}">
        <p14:creationId xmlns:p14="http://schemas.microsoft.com/office/powerpoint/2010/main" val="985313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9.xml"/><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tiff"/><Relationship Id="rId11" Type="http://schemas.openxmlformats.org/officeDocument/2006/relationships/slide" Target="slide18.xml"/><Relationship Id="rId5" Type="http://schemas.openxmlformats.org/officeDocument/2006/relationships/slide" Target="slide17.xml"/><Relationship Id="rId15" Type="http://schemas.openxmlformats.org/officeDocument/2006/relationships/slide" Target="slide15.xml"/><Relationship Id="rId10" Type="http://schemas.openxmlformats.org/officeDocument/2006/relationships/slide" Target="slide14.xml"/><Relationship Id="rId4" Type="http://schemas.openxmlformats.org/officeDocument/2006/relationships/image" Target="../media/image2.png"/><Relationship Id="rId9" Type="http://schemas.openxmlformats.org/officeDocument/2006/relationships/image" Target="../media/image5.tiff"/><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katalog.ub.uni-heidelberg.de/cgi-bin/titel.cgi?katkey=1035753&amp;sess=bd9c25bf3168174494601255e2e5ed72&amp;query=Albrecht%20D%C3%BCrer%201471" TargetMode="External"/><Relationship Id="rId3" Type="http://schemas.openxmlformats.org/officeDocument/2006/relationships/image" Target="../media/image1.png"/><Relationship Id="rId7" Type="http://schemas.openxmlformats.org/officeDocument/2006/relationships/hyperlink" Target="http://katalog.ub.uni-heidelberg.de/cgi-bin/titel.cgi?katkey=67826452&amp;sess=bd9c25bf3168174494601255e2e5ed72&amp;query=ritter%20tod%20und%20teufel%20sickinge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katalog.ub.uni-heidelberg.de/cgi-bin/titel.cgi?katkey=3022478&amp;sess=bd9c25bf3168174494601255e2e5ed72&amp;query=reformation%20in%20n%C3%BCrnberg" TargetMode="External"/><Relationship Id="rId11" Type="http://schemas.openxmlformats.org/officeDocument/2006/relationships/hyperlink" Target="http://www.hsozkult.de/searching/page?fq=facetPublisherRelated:%22Konradin-Verlag%22" TargetMode="External"/><Relationship Id="rId5" Type="http://schemas.openxmlformats.org/officeDocument/2006/relationships/hyperlink" Target="http://katalog.ub.uni-heidelberg.de/cgi-bin/titel.cgi?katkey=9412262&amp;sess=ad7d4975e2ba27e079915d56172f9309&amp;query=Scholl%20druckgraphik%20d%C3%BCrer" TargetMode="External"/><Relationship Id="rId10" Type="http://schemas.openxmlformats.org/officeDocument/2006/relationships/hyperlink" Target="http://www.hsozkult.de/journals/id/zeitschriften-347?title=damals-46-2014-4" TargetMode="External"/><Relationship Id="rId4" Type="http://schemas.openxmlformats.org/officeDocument/2006/relationships/image" Target="../media/image2.png"/><Relationship Id="rId9" Type="http://schemas.openxmlformats.org/officeDocument/2006/relationships/hyperlink" Target="http://katalog.ub.uni-heidelberg.de/cgi-bin/titel.cgi?katkey=67545659&amp;sess=bd9c25bf3168174494601255e2e5ed72&amp;query=Kaiser%20Maximilian%20der%20letzte%20ritter%20und%20das%20h%C3%B6fische%20turni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tif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p:txBody>
          <a:bodyPr>
            <a:normAutofit/>
          </a:bodyPr>
          <a:lstStyle/>
          <a:p>
            <a:r>
              <a:rPr lang="de-DE" dirty="0" smtClean="0"/>
              <a:t>Ritter Tod und Teufel</a:t>
            </a:r>
            <a:endParaRPr lang="de-DE" dirty="0"/>
          </a:p>
        </p:txBody>
      </p:sp>
      <p:sp>
        <p:nvSpPr>
          <p:cNvPr id="3" name="Untertitel 2"/>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10</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212" t="88701" r="12845" b="2450"/>
          <a:stretch/>
        </p:blipFill>
        <p:spPr bwMode="auto">
          <a:xfrm>
            <a:off x="3099286" y="3212976"/>
            <a:ext cx="2336810" cy="1168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721767" y="620688"/>
            <a:ext cx="1700466" cy="400110"/>
          </a:xfrm>
          <a:prstGeom prst="rect">
            <a:avLst/>
          </a:prstGeom>
          <a:noFill/>
        </p:spPr>
        <p:txBody>
          <a:bodyPr wrap="none" rtlCol="0">
            <a:spAutoFit/>
          </a:bodyPr>
          <a:lstStyle/>
          <a:p>
            <a:r>
              <a:rPr lang="de-DE" sz="2000" dirty="0" err="1" smtClean="0"/>
              <a:t>Assoziogramm</a:t>
            </a:r>
            <a:endParaRPr lang="de-DE" sz="2000"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11</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28" t="1095" r="50149" b="84874"/>
          <a:stretch/>
        </p:blipFill>
        <p:spPr bwMode="auto">
          <a:xfrm>
            <a:off x="3059832" y="2467992"/>
            <a:ext cx="2952328" cy="244953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721767" y="620688"/>
            <a:ext cx="1700466" cy="400110"/>
          </a:xfrm>
          <a:prstGeom prst="rect">
            <a:avLst/>
          </a:prstGeom>
          <a:noFill/>
        </p:spPr>
        <p:txBody>
          <a:bodyPr wrap="none" rtlCol="0">
            <a:spAutoFit/>
          </a:bodyPr>
          <a:lstStyle/>
          <a:p>
            <a:r>
              <a:rPr lang="de-DE" sz="2000" dirty="0" err="1" smtClean="0"/>
              <a:t>Assoziogramm</a:t>
            </a:r>
            <a:endParaRPr lang="de-DE" sz="2000"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12</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1844825"/>
            <a:ext cx="7772400" cy="1755626"/>
          </a:xfrm>
        </p:spPr>
        <p:txBody>
          <a:bodyPr>
            <a:normAutofit/>
          </a:bodyPr>
          <a:lstStyle/>
          <a:p>
            <a:r>
              <a:rPr lang="de-DE" sz="2000" dirty="0" smtClean="0"/>
              <a:t>Sobald „euer“ Bildausschnitt erscheint, sagt nacheinander laut jeweils einen </a:t>
            </a:r>
            <a:r>
              <a:rPr lang="de-DE" sz="2000" dirty="0"/>
              <a:t>der </a:t>
            </a:r>
            <a:r>
              <a:rPr lang="de-DE" sz="2000" dirty="0" smtClean="0"/>
              <a:t>Begriffe, den ihr ausgewählt habt!</a:t>
            </a:r>
            <a:br>
              <a:rPr lang="de-DE" sz="2000" dirty="0" smtClean="0"/>
            </a:br>
            <a:r>
              <a:rPr lang="de-DE" sz="2000" dirty="0" smtClean="0"/>
              <a:t>Achtet darauf, welche Stimmung entsteht!</a:t>
            </a:r>
            <a:endParaRPr lang="de-DE" sz="2000" dirty="0"/>
          </a:p>
        </p:txBody>
      </p:sp>
    </p:spTree>
    <p:extLst>
      <p:ext uri="{BB962C8B-B14F-4D97-AF65-F5344CB8AC3E}">
        <p14:creationId xmlns:p14="http://schemas.microsoft.com/office/powerpoint/2010/main" val="2789822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13</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S:\WINWORD\2017_Luther\Hompage\Bilder\I,18,108[1].tif">
            <a:hlinkClick r:id="rId5" action="ppaction://hlinksldjump"/>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212" t="88701" r="12845" b="2450"/>
          <a:stretch/>
        </p:blipFill>
        <p:spPr bwMode="auto">
          <a:xfrm>
            <a:off x="6647846" y="5445224"/>
            <a:ext cx="1740578" cy="870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5127" y="1484784"/>
            <a:ext cx="2655145" cy="344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1484784"/>
            <a:ext cx="3781399" cy="490737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S:\WINWORD\2017_Luther\Hompage\Bilder\I,18,108[1].tif">
            <a:hlinkClick r:id="rId8"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25" t="78101" r="85618" b="10949"/>
          <a:stretch/>
        </p:blipFill>
        <p:spPr bwMode="auto">
          <a:xfrm>
            <a:off x="989720" y="4005064"/>
            <a:ext cx="1066032" cy="12050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a:hlinkClick r:id="rId10"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924" t="70548" r="1922" b="8231"/>
          <a:stretch/>
        </p:blipFill>
        <p:spPr bwMode="auto">
          <a:xfrm>
            <a:off x="6948264" y="4437112"/>
            <a:ext cx="1667746" cy="8640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S:\WINWORD\2017_Luther\Hompage\Bilder\I,18,108[1].tif">
            <a:hlinkClick r:id="rId11" action="ppaction://hlinksldjump"/>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928" t="1095" r="50149" b="84874"/>
          <a:stretch/>
        </p:blipFill>
        <p:spPr bwMode="auto">
          <a:xfrm>
            <a:off x="6647846" y="1844824"/>
            <a:ext cx="1388616" cy="11521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3">
            <a:hlinkClick r:id="rId13" action="ppaction://hlinksldjump"/>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017" t="86109" r="76414" b="1850"/>
          <a:stretch/>
        </p:blipFill>
        <p:spPr bwMode="auto">
          <a:xfrm>
            <a:off x="1575050" y="5407178"/>
            <a:ext cx="1124742" cy="99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S:\WINWORD\2017_Luther\Hompage\Bilder\I,18,108[1].tif">
            <a:hlinkClick r:id="rId15"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264" t="21665" r="69814" b="67127"/>
          <a:stretch/>
        </p:blipFill>
        <p:spPr bwMode="auto">
          <a:xfrm>
            <a:off x="1491130" y="1888025"/>
            <a:ext cx="1008112" cy="1641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Rechteck 14"/>
          <p:cNvSpPr/>
          <p:nvPr/>
        </p:nvSpPr>
        <p:spPr>
          <a:xfrm>
            <a:off x="3419872" y="6351131"/>
            <a:ext cx="2258952" cy="246221"/>
          </a:xfrm>
          <a:prstGeom prst="rect">
            <a:avLst/>
          </a:prstGeom>
        </p:spPr>
        <p:txBody>
          <a:bodyPr wrap="none">
            <a:spAutoFit/>
          </a:bodyPr>
          <a:lstStyle/>
          <a:p>
            <a:r>
              <a:rPr lang="de-DE" sz="1000" dirty="0" smtClean="0"/>
              <a:t>© </a:t>
            </a:r>
            <a:r>
              <a:rPr lang="de-DE" sz="1000" dirty="0"/>
              <a:t>Kunstsammlungen der Veste Coburg</a:t>
            </a:r>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14</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924" t="70548" r="1922" b="8231"/>
          <a:stretch/>
        </p:blipFill>
        <p:spPr bwMode="auto">
          <a:xfrm>
            <a:off x="5489381" y="332656"/>
            <a:ext cx="1368103" cy="70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5"/>
          <p:cNvSpPr>
            <a:spLocks noGrp="1"/>
          </p:cNvSpPr>
          <p:nvPr>
            <p:ph idx="1"/>
          </p:nvPr>
        </p:nvSpPr>
        <p:spPr>
          <a:xfrm>
            <a:off x="457200" y="1600200"/>
            <a:ext cx="8229600" cy="4938712"/>
          </a:xfrm>
        </p:spPr>
        <p:txBody>
          <a:bodyPr>
            <a:normAutofit/>
          </a:bodyPr>
          <a:lstStyle/>
          <a:p>
            <a:pPr marL="0" indent="0">
              <a:buNone/>
            </a:pPr>
            <a:r>
              <a:rPr lang="de-DE" sz="1400" dirty="0"/>
              <a:t>Der Künstler hat sich genau überlegt, welche Tiere er auf seinem Kupferstich darstellen will. Denn ein solches Kunstwerk herzustellen, war ziemlich teuer: Ein Kupferstich ist kein Schmierblatt. Das Bildmotiv wird auf eine Kupferplatte </a:t>
            </a:r>
            <a:r>
              <a:rPr lang="de-DE" sz="1400" dirty="0" smtClean="0"/>
              <a:t>eingraviert, davon </a:t>
            </a:r>
            <a:r>
              <a:rPr lang="de-DE" sz="1400" dirty="0"/>
              <a:t>werden </a:t>
            </a:r>
            <a:r>
              <a:rPr lang="de-DE" sz="1400" dirty="0" smtClean="0"/>
              <a:t>dann mehrere </a:t>
            </a:r>
            <a:r>
              <a:rPr lang="de-DE" sz="1400" dirty="0"/>
              <a:t>Drucke hergestellt. Dabei darf man sich aber keine Massenproduktion wie heute bei einer Zeitung vorstellen. Das berühmte Porträt, das Albrecht Dürer von Kaiser Maximilian I. anfertigte, wurde vermutlich etwa 250 Mal gedruckt – eine Zeitung wie die Süddeutsche Zeitung wird pro Woche in knapp </a:t>
            </a:r>
            <a:r>
              <a:rPr lang="de-DE" sz="1400" dirty="0" smtClean="0"/>
              <a:t>400 000 </a:t>
            </a:r>
            <a:r>
              <a:rPr lang="de-DE" sz="1400" dirty="0"/>
              <a:t>Exemplaren gedruckt. Der Preis für einen </a:t>
            </a:r>
            <a:r>
              <a:rPr lang="de-DE" sz="1400" dirty="0" smtClean="0"/>
              <a:t>Kupferstich, </a:t>
            </a:r>
            <a:r>
              <a:rPr lang="de-DE" sz="1400" dirty="0"/>
              <a:t>wie den hier </a:t>
            </a:r>
            <a:r>
              <a:rPr lang="de-DE" sz="1400" dirty="0" smtClean="0"/>
              <a:t>gezeigten, </a:t>
            </a:r>
            <a:r>
              <a:rPr lang="de-DE" sz="1400" dirty="0"/>
              <a:t>betrug etwa 5 Gulden. Wurde der Kupferstich anschließend koloriert, also farbig bemalt, lag der Preis noch höher. Ein gemaltes Porträt, also ein richtiges Gemälde, kostete zwischen 10 und 50 Gulden. </a:t>
            </a:r>
          </a:p>
          <a:p>
            <a:pPr marL="0" indent="0">
              <a:buNone/>
            </a:pPr>
            <a:endParaRPr lang="de-DE" sz="1400" dirty="0" smtClean="0"/>
          </a:p>
          <a:p>
            <a:pPr marL="0" indent="0">
              <a:buNone/>
            </a:pPr>
            <a:r>
              <a:rPr lang="de-DE" sz="1400" dirty="0" smtClean="0"/>
              <a:t>Ein </a:t>
            </a:r>
            <a:r>
              <a:rPr lang="de-DE" sz="1400" dirty="0"/>
              <a:t>Bild, wie es hier Albrecht Dürer geschaffen hat, ist mehr als eine Darstellung der Wirklichkeit, es ist kein „Selfie“ mit Ritter, Hund und Pferd! </a:t>
            </a:r>
            <a:r>
              <a:rPr lang="de-DE" sz="1400" dirty="0" smtClean="0"/>
              <a:t>Die </a:t>
            </a:r>
            <a:r>
              <a:rPr lang="de-DE" sz="1400" dirty="0"/>
              <a:t>Tiere auf dem Bild </a:t>
            </a:r>
            <a:r>
              <a:rPr lang="de-DE" sz="1400" dirty="0" smtClean="0"/>
              <a:t>haben auch </a:t>
            </a:r>
            <a:r>
              <a:rPr lang="de-DE" sz="1400" dirty="0"/>
              <a:t>eine symbolische Bedeutung. Diese </a:t>
            </a:r>
            <a:r>
              <a:rPr lang="de-DE" sz="1400" dirty="0" smtClean="0"/>
              <a:t>versucht die Kunstgeschichte zu entschlüsseln. </a:t>
            </a:r>
            <a:r>
              <a:rPr lang="de-DE" sz="1400" dirty="0"/>
              <a:t>So werden mit dem Hund symbolisch Eigenschaften wie eifrig, wissbegierig, verständig zum Ausdruck gebracht.  Als Jagdhund, wie hier auf dem Bild, steht der treue Begleiter des Ritters </a:t>
            </a:r>
            <a:r>
              <a:rPr lang="de-DE" sz="1400" dirty="0" smtClean="0"/>
              <a:t>außerdem </a:t>
            </a:r>
            <a:r>
              <a:rPr lang="de-DE" sz="1400" dirty="0"/>
              <a:t>für einen ausgeprägten Spürsinn und hohe Intelligenz. </a:t>
            </a:r>
            <a:r>
              <a:rPr lang="de-DE" sz="1400" dirty="0" smtClean="0"/>
              <a:t>Merkt der Hund, dass hier etwas vor sich geht?</a:t>
            </a:r>
            <a:endParaRPr lang="de-DE" sz="1400" dirty="0"/>
          </a:p>
          <a:p>
            <a:pPr marL="0" indent="0">
              <a:buNone/>
            </a:pPr>
            <a:r>
              <a:rPr lang="de-DE" sz="1400" smtClean="0"/>
              <a:t>__________________________________________________________________________________________</a:t>
            </a:r>
            <a:endParaRPr lang="de-DE" sz="1400" dirty="0" smtClean="0"/>
          </a:p>
          <a:p>
            <a:pPr marL="0" indent="0">
              <a:buNone/>
            </a:pPr>
            <a:endParaRPr lang="de-DE" sz="1400" dirty="0"/>
          </a:p>
          <a:p>
            <a:pPr marL="0" indent="0">
              <a:buNone/>
            </a:pPr>
            <a:r>
              <a:rPr lang="de-DE" sz="1400" dirty="0" smtClean="0"/>
              <a:t>Vergleicht eure Ergebnisse mit </a:t>
            </a:r>
            <a:r>
              <a:rPr lang="de-DE" sz="1400" dirty="0" smtClean="0"/>
              <a:t>denen der Kunsthistoriker! Inwieweit versteht man die Bildsprache noch heute?</a:t>
            </a:r>
            <a:endParaRPr lang="de-DE" sz="1400" dirty="0"/>
          </a:p>
        </p:txBody>
      </p:sp>
      <p:sp>
        <p:nvSpPr>
          <p:cNvPr id="7" name="Interaktive Schaltfläche: Zurückkehren 6">
            <a:hlinkClick r:id="" action="ppaction://hlinkshowjump?jump=lastslideviewed" highlightClick="1"/>
          </p:cNvPr>
          <p:cNvSpPr/>
          <p:nvPr/>
        </p:nvSpPr>
        <p:spPr>
          <a:xfrm>
            <a:off x="8244408" y="6093296"/>
            <a:ext cx="504056" cy="628179"/>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386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15</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64" t="21665" r="69814" b="67127"/>
          <a:stretch/>
        </p:blipFill>
        <p:spPr bwMode="auto">
          <a:xfrm>
            <a:off x="6228184" y="244917"/>
            <a:ext cx="535583" cy="872239"/>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p:txBody>
          <a:bodyPr>
            <a:normAutofit/>
          </a:bodyPr>
          <a:lstStyle/>
          <a:p>
            <a:pPr marL="0" indent="0">
              <a:buNone/>
            </a:pPr>
            <a:r>
              <a:rPr lang="de-DE" sz="1400" dirty="0" smtClean="0"/>
              <a:t>Die bärtige Figur, die dem Ritter das Stundenglas zeigt, ist der Tod. Eine solche Darstellung wäre heute ungewöhnlich, doch um 1500 hat man sich Tod und Teufel so </a:t>
            </a:r>
            <a:r>
              <a:rPr lang="de-DE" sz="1400" dirty="0" smtClean="0"/>
              <a:t>vorgestellt, </a:t>
            </a:r>
            <a:r>
              <a:rPr lang="de-DE" sz="1400" dirty="0" smtClean="0"/>
              <a:t>als ob sie real existieren würden. Wichtig ist aber, dass erst in dieser Zeit langsam realitätsnahe Darstellungen aufkamen. So weiß man nicht genau, ob die Personen, von denen sich Porträts erhalten haben, tatsächlich so wie auf dem Bild ausgesehen haben. </a:t>
            </a:r>
            <a:endParaRPr lang="de-DE" sz="1400" dirty="0" smtClean="0"/>
          </a:p>
          <a:p>
            <a:pPr marL="0" indent="0">
              <a:buNone/>
            </a:pPr>
            <a:endParaRPr lang="de-DE" sz="1400" dirty="0" smtClean="0"/>
          </a:p>
          <a:p>
            <a:pPr marL="0" indent="0">
              <a:buNone/>
            </a:pPr>
            <a:r>
              <a:rPr lang="de-DE" sz="1400" dirty="0" smtClean="0"/>
              <a:t>Im Stundenglas, wie die Sanduhr auch genannt wird, verrinnt die Zeit unaufhaltsam – wie das Leben selbst. Die eigene Vergänglichkeit, die Endlichkeit des Lebens, die Gegenwärtigkeit des Todes, der jederzeit zuschlagen kann - diese Vorstellungen bewegten die Menschen um 1500. Sie waren überzeugt: Das Ende der Welt steht </a:t>
            </a:r>
            <a:r>
              <a:rPr lang="de-DE" sz="1400" dirty="0" smtClean="0"/>
              <a:t>unmittelbar vor der Tür.</a:t>
            </a:r>
            <a:r>
              <a:rPr lang="de-DE" sz="1400" dirty="0" smtClean="0"/>
              <a:t> </a:t>
            </a:r>
            <a:r>
              <a:rPr lang="de-DE" sz="1400" dirty="0" smtClean="0"/>
              <a:t>Bestimmte Sternenkonstellationen, unerklärliche Himmelserscheinungen wie Kometen, die Prophezeiungen in der Apokalypse des Johannes wurden als Beweis dafür angesehen. Nach dem Ende der Welt, so wusste man, folgt das Jüngste Gericht, bei dem jeder Mensch Rechenschaft über sein Tun ablegen muss. Hast du tugendhaft gelebt? Warst du gottesfürchtig? Mildtätig? Wie viele Sünden werden dir zur Last gelegt? Hast du ausreichend Buße getan? Das waren die Fragen, die die Menschen umtrieben.</a:t>
            </a:r>
          </a:p>
          <a:p>
            <a:pPr marL="0" indent="0">
              <a:buNone/>
            </a:pPr>
            <a:r>
              <a:rPr lang="de-DE" sz="1400" dirty="0" smtClean="0"/>
              <a:t>__________________________________________________________________________________________</a:t>
            </a:r>
            <a:endParaRPr lang="de-DE" sz="1400" dirty="0"/>
          </a:p>
          <a:p>
            <a:pPr marL="0" indent="0">
              <a:buNone/>
            </a:pPr>
            <a:endParaRPr lang="de-DE" sz="1400" dirty="0" smtClean="0"/>
          </a:p>
          <a:p>
            <a:pPr marL="0" indent="0">
              <a:buNone/>
            </a:pPr>
            <a:r>
              <a:rPr lang="de-DE" sz="1400" dirty="0" smtClean="0"/>
              <a:t>In welchen Sprichwörtern oder Redewendungen ist dieses Bild noch heute präsent?</a:t>
            </a:r>
            <a:endParaRPr lang="de-DE" sz="1400" dirty="0"/>
          </a:p>
        </p:txBody>
      </p:sp>
      <p:sp>
        <p:nvSpPr>
          <p:cNvPr id="4" name="Interaktive Schaltfläche: Zurückkehren 3">
            <a:hlinkClick r:id="" action="ppaction://hlinkshowjump?jump=lastslideviewed" highlightClick="1"/>
          </p:cNvPr>
          <p:cNvSpPr/>
          <p:nvPr/>
        </p:nvSpPr>
        <p:spPr>
          <a:xfrm>
            <a:off x="8316416" y="6165304"/>
            <a:ext cx="504056" cy="556171"/>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4488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16</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5" t="78101" r="85618" b="10949"/>
          <a:stretch/>
        </p:blipFill>
        <p:spPr bwMode="auto">
          <a:xfrm>
            <a:off x="5940151" y="188640"/>
            <a:ext cx="895623" cy="1012401"/>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a:xfrm>
            <a:off x="457200" y="1639341"/>
            <a:ext cx="8229600" cy="4525963"/>
          </a:xfrm>
        </p:spPr>
        <p:txBody>
          <a:bodyPr>
            <a:noAutofit/>
          </a:bodyPr>
          <a:lstStyle/>
          <a:p>
            <a:pPr marL="0" lvl="1" indent="0">
              <a:buNone/>
            </a:pPr>
            <a:r>
              <a:rPr lang="de-DE" sz="1400" dirty="0" smtClean="0"/>
              <a:t>In Augsburg brach zwischen 1500 und 1548 achtmal die Pest aus und kostete ca. 38000 Menschen das Leben. Hinzu kamen immer wieder Hungersnöte. Nach Missernten verteuerte sich das Getreide erheblich: Ein Geselle musste dann bis zu 50 Prozent seines Lohns ausgeben, um sich ernähren zu können. </a:t>
            </a:r>
            <a:r>
              <a:rPr lang="de-DE" sz="1400" dirty="0"/>
              <a:t>Aus Not aßen die Menschen auch verdorbene Lebensmittel. Brot wurde mit Rinde, Laub oder Wurzeln gestreckt. </a:t>
            </a:r>
            <a:r>
              <a:rPr lang="de-DE" sz="1400" dirty="0" smtClean="0"/>
              <a:t>. </a:t>
            </a:r>
            <a:r>
              <a:rPr lang="de-DE" sz="1400" dirty="0" smtClean="0"/>
              <a:t>In Augsburg herrschte in den Jahren von 1531 bis 1534 große Not. Bürgern, die dem Hunger in der Stadt entfliehen wollten, wurde der Verlust ihres Bürgerrechts angedroht. Der Rat der Stadt versuchte aber auch, bezahlbares Brot und Fleisch für die Hungernden zu beschaffen. Die Nahrungsmittelversorgung wurde zeitweilig auch als Waffe eingesetzt: So wurden im Kriegsfall die außerhalb der Stadt liegenden Felder zerstört, um den Gegner, der dann einen totalen Ernteausfall verkraften musste, in die Knie zu zwingen. Nicht nur die schlechte Versorgung, auch die </a:t>
            </a:r>
            <a:r>
              <a:rPr lang="de-DE" sz="1400" dirty="0" smtClean="0"/>
              <a:t>mangelnde </a:t>
            </a:r>
            <a:r>
              <a:rPr lang="de-DE" sz="1400" dirty="0" smtClean="0"/>
              <a:t>Hygiene erhöhte das Krankheitsrisiko für die Menschen. Die Sterblichkeit war, besonders für die Schwächsten, sehr hoch. Das Durchschnittsalter lag bei ca. 35 Jahren, die meisten wurden nicht einmal 30 Jahre alt. Schätzungen gehen davon aus, dass möglichweise jeder dritte Säugling noch im Kindesalter starb. Ein Beispiel: Der Augsburger Kaufmann Burghard Zink, der von 1396 bis 1474/7 lebte, also ungewöhnlich alt wurde, hatte aus vier Ehen und </a:t>
            </a:r>
            <a:r>
              <a:rPr lang="de-DE" sz="1400" dirty="0" smtClean="0"/>
              <a:t> einigen außerehelichen Beziehungen insgesamt </a:t>
            </a:r>
            <a:r>
              <a:rPr lang="de-DE" sz="1400" dirty="0" smtClean="0"/>
              <a:t>18 Kinder. Von den elf Mädchen starben sieben im Kindesalter, von den sieben Jungen vier.</a:t>
            </a:r>
          </a:p>
          <a:p>
            <a:pPr marL="0" lvl="1" indent="0">
              <a:buNone/>
            </a:pPr>
            <a:r>
              <a:rPr lang="de-DE" sz="1400" dirty="0" smtClean="0"/>
              <a:t>__________________________________________________________________________________________</a:t>
            </a:r>
            <a:endParaRPr lang="de-DE" sz="1400" dirty="0"/>
          </a:p>
          <a:p>
            <a:pPr marL="0" lvl="1" indent="0">
              <a:buNone/>
            </a:pPr>
            <a:endParaRPr lang="de-DE" sz="1400" dirty="0" smtClean="0"/>
          </a:p>
          <a:p>
            <a:pPr marL="0" indent="0">
              <a:buNone/>
            </a:pPr>
            <a:r>
              <a:rPr lang="de-DE" sz="1400" dirty="0" smtClean="0"/>
              <a:t>Beurteile, welchen Stellenwert der Tod im Leben um 1500 hatte!</a:t>
            </a:r>
            <a:endParaRPr lang="de-DE" sz="1400" dirty="0"/>
          </a:p>
        </p:txBody>
      </p:sp>
      <p:sp>
        <p:nvSpPr>
          <p:cNvPr id="4" name="Interaktive Schaltfläche: Zurückkehren 3">
            <a:hlinkClick r:id="" action="ppaction://hlinkshowjump?jump=lastslideviewed" highlightClick="1"/>
          </p:cNvPr>
          <p:cNvSpPr/>
          <p:nvPr/>
        </p:nvSpPr>
        <p:spPr>
          <a:xfrm>
            <a:off x="8316416" y="6165304"/>
            <a:ext cx="432048" cy="556171"/>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14200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17</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212" t="88701" r="12845" b="2450"/>
          <a:stretch/>
        </p:blipFill>
        <p:spPr bwMode="auto">
          <a:xfrm>
            <a:off x="5544756" y="358282"/>
            <a:ext cx="1291019" cy="645509"/>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p:txBody>
          <a:bodyPr>
            <a:noAutofit/>
          </a:bodyPr>
          <a:lstStyle/>
          <a:p>
            <a:pPr marL="0" indent="0">
              <a:buNone/>
            </a:pPr>
            <a:r>
              <a:rPr lang="de-DE" sz="1400" dirty="0" smtClean="0"/>
              <a:t>Welche Bedeutung hat die Eidechse, die rechts unter dem Pferdehuf weghuscht? Für uns ist auf den ersten Blick nicht klar, was der Künstler mit diesem Salamander, wie die Eidechse auch bezeichnet wurde, sagen wollte. Was verband Dürer damit? Warum wählte er ausgerechnet dieses Tier? Kunsthistoriker haben aus Dürers Schaffen folgende Erklärung abgeleitet: 1512 illustrierte Albrecht Dürer eine lateinische Übersetzung der „</a:t>
            </a:r>
            <a:r>
              <a:rPr lang="de-DE" sz="1400" dirty="0" err="1" smtClean="0"/>
              <a:t>Hieroglyphica</a:t>
            </a:r>
            <a:r>
              <a:rPr lang="de-DE" sz="1400" dirty="0" smtClean="0"/>
              <a:t>“ des </a:t>
            </a:r>
            <a:r>
              <a:rPr lang="de-DE" sz="1400" dirty="0" err="1" smtClean="0"/>
              <a:t>Horapollos</a:t>
            </a:r>
            <a:r>
              <a:rPr lang="de-DE" sz="1400" dirty="0" smtClean="0"/>
              <a:t>. Dieses antike Werk beschäftigt sich mit den Hieroglyphen aus dem alten Ägypten und mit der Symbolik von Tieren. Vielleicht ist Dürer dabei auf die symbolische Bedeutung der Eidechse aufmerksam geworden</a:t>
            </a:r>
            <a:r>
              <a:rPr lang="de-DE" sz="1400" dirty="0" smtClean="0"/>
              <a:t>. </a:t>
            </a:r>
            <a:r>
              <a:rPr lang="de-DE" sz="1400" dirty="0"/>
              <a:t>Die Eidechse, so glaubte man damals,  sei giftig und würde in Gräbern leben. Steht sie also für den Tod?</a:t>
            </a:r>
          </a:p>
          <a:p>
            <a:pPr marL="0" indent="0">
              <a:buNone/>
            </a:pPr>
            <a:r>
              <a:rPr lang="de-DE" sz="1400" dirty="0"/>
              <a:t>Ihr wurde auch nachgesagt, dass sie klüger als die Weisen </a:t>
            </a:r>
            <a:r>
              <a:rPr lang="de-DE" sz="1400" dirty="0" smtClean="0"/>
              <a:t>sei. </a:t>
            </a:r>
            <a:r>
              <a:rPr lang="de-DE" sz="1400" dirty="0"/>
              <a:t>Im Alter </a:t>
            </a:r>
            <a:r>
              <a:rPr lang="de-DE" sz="1400" dirty="0" smtClean="0"/>
              <a:t>würde </a:t>
            </a:r>
            <a:r>
              <a:rPr lang="de-DE" sz="1400" dirty="0"/>
              <a:t>sie ihre blinden Augen der Sonne zuwenden und wieder sehend werden. Damit steht sie für einen vorbildlichen Christen. Er soll die Sonne der Gerechtigkeit, also Christus suchen.  Ist die Eidechse Zeichen für die Suche nach dem rechten Glauben?</a:t>
            </a:r>
          </a:p>
          <a:p>
            <a:pPr marL="0" indent="0">
              <a:buNone/>
            </a:pPr>
            <a:r>
              <a:rPr lang="de-DE" sz="1400" dirty="0" smtClean="0"/>
              <a:t>__________________________________________________________________</a:t>
            </a:r>
            <a:r>
              <a:rPr lang="de-DE" sz="1400" dirty="0" smtClean="0"/>
              <a:t>________________________</a:t>
            </a:r>
            <a:endParaRPr lang="de-DE" sz="1400" dirty="0" smtClean="0"/>
          </a:p>
          <a:p>
            <a:pPr marL="0" indent="0">
              <a:buNone/>
            </a:pPr>
            <a:endParaRPr lang="de-DE" sz="1400" dirty="0" smtClean="0"/>
          </a:p>
          <a:p>
            <a:pPr marL="0" indent="0">
              <a:buNone/>
            </a:pPr>
            <a:r>
              <a:rPr lang="de-DE" sz="1400" dirty="0" smtClean="0"/>
              <a:t>Erkläre</a:t>
            </a:r>
            <a:r>
              <a:rPr lang="de-DE" sz="1400" dirty="0" smtClean="0"/>
              <a:t>, warum es oft schwierig ist, Bilder aus früheren Zeiten zu </a:t>
            </a:r>
            <a:r>
              <a:rPr lang="de-DE" sz="1400" dirty="0" smtClean="0"/>
              <a:t>verstehen!</a:t>
            </a:r>
            <a:endParaRPr lang="de-DE" sz="1400" dirty="0" smtClean="0"/>
          </a:p>
          <a:p>
            <a:pPr marL="0" indent="0">
              <a:buNone/>
            </a:pPr>
            <a:r>
              <a:rPr lang="de-DE" sz="1400" dirty="0" smtClean="0"/>
              <a:t>Diskutiere, ob es dennoch sinnvoll ist!</a:t>
            </a:r>
            <a:endParaRPr lang="de-DE" sz="1400" dirty="0"/>
          </a:p>
        </p:txBody>
      </p:sp>
      <p:sp>
        <p:nvSpPr>
          <p:cNvPr id="4" name="Interaktive Schaltfläche: Zurückkehren 3">
            <a:hlinkClick r:id="" action="ppaction://hlinkshowjump?jump=lastslideviewed" highlightClick="1"/>
          </p:cNvPr>
          <p:cNvSpPr/>
          <p:nvPr/>
        </p:nvSpPr>
        <p:spPr>
          <a:xfrm>
            <a:off x="8316416" y="6165304"/>
            <a:ext cx="504056" cy="556171"/>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6217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18</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28" t="1095" r="50149" b="84874"/>
          <a:stretch/>
        </p:blipFill>
        <p:spPr bwMode="auto">
          <a:xfrm>
            <a:off x="5580112" y="214679"/>
            <a:ext cx="1183655" cy="982073"/>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p:txBody>
          <a:bodyPr>
            <a:noAutofit/>
          </a:bodyPr>
          <a:lstStyle/>
          <a:p>
            <a:pPr marL="0" indent="0">
              <a:buNone/>
            </a:pPr>
            <a:r>
              <a:rPr lang="de-DE" sz="1400" dirty="0" smtClean="0"/>
              <a:t>Die Kunsthistoriker fragen sich, ob die Stadt, die man im Hintergrund sehen kann, das Ziel des Ritters ist. Das Gesamtbild wirkt ja zunächst wie ein „Schnappschuss“ von einem Ritter, der, begleitet von seinem Jagdhund, auf dem Pferd unterwegs ist. </a:t>
            </a:r>
            <a:r>
              <a:rPr lang="de-DE" sz="1400" dirty="0"/>
              <a:t>D</a:t>
            </a:r>
            <a:r>
              <a:rPr lang="de-DE" sz="1400" dirty="0" smtClean="0"/>
              <a:t>er Weg, auf dem der Ritter unterwegs ist, gerät </a:t>
            </a:r>
            <a:r>
              <a:rPr lang="de-DE" sz="1400" dirty="0" smtClean="0"/>
              <a:t>näher in den Blick: Er wirkt trostlos und eintönig. Doch warum? Man sieht eine karg wie ein Steinbruch wirkende Felswand, die Bäume tragen kaum mehr Blätter</a:t>
            </a:r>
            <a:r>
              <a:rPr lang="de-DE" sz="1400" dirty="0" smtClean="0"/>
              <a:t>, </a:t>
            </a:r>
            <a:r>
              <a:rPr lang="de-DE" sz="1400" dirty="0" smtClean="0"/>
              <a:t>nichts scheint zu </a:t>
            </a:r>
            <a:r>
              <a:rPr lang="de-DE" sz="1400" dirty="0" smtClean="0"/>
              <a:t>leben. </a:t>
            </a:r>
            <a:r>
              <a:rPr lang="de-DE" sz="1400" dirty="0" smtClean="0"/>
              <a:t>Stellt die spukhafte, öde Wildnis einen Gegensatz zum glaubensstarken, tugendhaften Ritter dar, der unbeirrt und kraftvoll seiner Wege zieht? Wenn man genau hinschaut, kann man weitere Bedeutungen in dem Bild entdecken. Das Pferd ist mit einem Eichenkranz geschmückt und die Lanze ziert ein Fuchsschwanz. </a:t>
            </a:r>
            <a:r>
              <a:rPr lang="de-DE" sz="1400" dirty="0" smtClean="0"/>
              <a:t>Kehrt </a:t>
            </a:r>
            <a:r>
              <a:rPr lang="de-DE" sz="1400" dirty="0" smtClean="0"/>
              <a:t>der Ritter also siegreich von einem Kampf heim oder sind das </a:t>
            </a:r>
            <a:r>
              <a:rPr lang="de-DE" sz="1400" dirty="0" smtClean="0"/>
              <a:t>Interpretationen aus </a:t>
            </a:r>
            <a:r>
              <a:rPr lang="de-DE" sz="1400" dirty="0" smtClean="0"/>
              <a:t>dem </a:t>
            </a:r>
            <a:r>
              <a:rPr lang="de-DE" sz="1400" dirty="0" smtClean="0"/>
              <a:t>20. </a:t>
            </a:r>
            <a:r>
              <a:rPr lang="de-DE" sz="1400" dirty="0" smtClean="0"/>
              <a:t>Jahrhundert? </a:t>
            </a:r>
            <a:endParaRPr lang="de-DE" sz="1400" dirty="0" smtClean="0"/>
          </a:p>
          <a:p>
            <a:pPr marL="0" indent="0">
              <a:buNone/>
            </a:pPr>
            <a:r>
              <a:rPr lang="de-DE" sz="1400" dirty="0" smtClean="0"/>
              <a:t>Ein </a:t>
            </a:r>
            <a:r>
              <a:rPr lang="de-DE" sz="1400" dirty="0" smtClean="0"/>
              <a:t>anderer Aspekt ist die weit im Hintergrund platzierte Stadt. Sie ist fern, der Pfad hinauf ist eng und steil. Die Stadt könnte man als Ort der Tugend und Ehre ansehen, ein Ort, an den man </a:t>
            </a:r>
            <a:r>
              <a:rPr lang="de-DE" sz="1400" dirty="0" smtClean="0"/>
              <a:t>erst nach mühevollem Weg erreichen kann. </a:t>
            </a:r>
            <a:r>
              <a:rPr lang="de-DE" sz="1400" dirty="0"/>
              <a:t>Vielleicht wollte der Künstler mit der Stadt darauf hinweisen, dass sein Bild nicht ins Reich der Fantasie gehört. Wie in einer Legende enthält die Bildgeschichte einen wahren Kern – und dazu passt die realistisch dargestellte Stadt mit ihren Mauern und Türmen</a:t>
            </a:r>
            <a:r>
              <a:rPr lang="de-DE" sz="1400" dirty="0" smtClean="0"/>
              <a:t>.</a:t>
            </a:r>
          </a:p>
          <a:p>
            <a:pPr marL="0" indent="0">
              <a:buNone/>
            </a:pPr>
            <a:r>
              <a:rPr lang="de-DE" sz="1400" dirty="0" smtClean="0"/>
              <a:t>__________________________________________________________________________________________</a:t>
            </a:r>
            <a:endParaRPr lang="de-DE" sz="1400" dirty="0"/>
          </a:p>
          <a:p>
            <a:pPr marL="0" indent="0">
              <a:buNone/>
            </a:pPr>
            <a:endParaRPr lang="de-DE" sz="1400" dirty="0" smtClean="0"/>
          </a:p>
          <a:p>
            <a:pPr marL="0" indent="0">
              <a:buNone/>
            </a:pPr>
            <a:r>
              <a:rPr lang="de-DE" sz="1400" dirty="0" smtClean="0"/>
              <a:t>Begründet, welcher Bedeutung ihr der </a:t>
            </a:r>
            <a:r>
              <a:rPr lang="de-DE" sz="1400" dirty="0" smtClean="0"/>
              <a:t>Stadt im </a:t>
            </a:r>
            <a:r>
              <a:rPr lang="de-DE" sz="1400" dirty="0" smtClean="0"/>
              <a:t>Bild beimesst!</a:t>
            </a:r>
            <a:endParaRPr lang="de-DE" sz="1400" dirty="0"/>
          </a:p>
        </p:txBody>
      </p:sp>
      <p:sp>
        <p:nvSpPr>
          <p:cNvPr id="4" name="Interaktive Schaltfläche: Zurückkehren 3">
            <a:hlinkClick r:id="" action="ppaction://hlinkshowjump?jump=lastslideviewed" highlightClick="1"/>
          </p:cNvPr>
          <p:cNvSpPr/>
          <p:nvPr/>
        </p:nvSpPr>
        <p:spPr>
          <a:xfrm>
            <a:off x="8388424" y="6093296"/>
            <a:ext cx="432048" cy="628179"/>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2283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19</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4"/>
          <p:cNvSpPr>
            <a:spLocks noGrp="1"/>
          </p:cNvSpPr>
          <p:nvPr>
            <p:ph idx="1"/>
          </p:nvPr>
        </p:nvSpPr>
        <p:spPr>
          <a:xfrm>
            <a:off x="179388" y="1600200"/>
            <a:ext cx="8507412" cy="7157392"/>
          </a:xfrm>
        </p:spPr>
        <p:txBody>
          <a:bodyPr>
            <a:noAutofit/>
          </a:bodyPr>
          <a:lstStyle/>
          <a:p>
            <a:pPr marL="0" indent="0">
              <a:buNone/>
            </a:pPr>
            <a:r>
              <a:rPr lang="de-DE" sz="1400" dirty="0" smtClean="0"/>
              <a:t>Hast Du schon einmal ein Pferd gezeichnet? Der erste Versuch wird vermutlich nicht gleich gelingen. Um ein Pferd wirklich gut zu treffen, braucht man nicht nur Zeichentalent, sondern auch einige Übung. Sogar ein so großer Künstler wie Albrecht Dürer hat das eindrucksvolle Pferd auf seinem Kupferstich nicht einfach aus dem Ärmel geschüttelt. Er studierte die Proportionen des Tiers genau und immer wieder: Es gibt übrigens einen kurz nach 1500 entstandenen Kupferstich von ihm („Der heilige </a:t>
            </a:r>
            <a:r>
              <a:rPr lang="de-DE" sz="1400" dirty="0" err="1" smtClean="0"/>
              <a:t>Eustachius</a:t>
            </a:r>
            <a:r>
              <a:rPr lang="de-DE" sz="1400" dirty="0" smtClean="0"/>
              <a:t>“), wo das Pferd noch nicht ganz überzeugt. Dürer war wichtig, die Natur möglichst genau darzustellen. Das war für die Maler seiner Zeit etwas Neues. In der Renaissance versuchte man den Dingen auf den Grund zu gehen und die Natur genau zu beobachten. Von Dürer haben sich viele Studien erhalten, mit denen er versuchte, zum Beispiel ein Pferd so gut wie möglich hinzukriegen. Er legte sich ein Quadratnetz aus Hilfslinien an (man kann es heute noch auf der Zeichnung erkennen). Die Kopflänge des Pferdes nahm er als Maßstab: Drei Kopflängen ergaben die Körperlänge.</a:t>
            </a:r>
          </a:p>
          <a:p>
            <a:pPr marL="0" indent="0">
              <a:buNone/>
            </a:pPr>
            <a:r>
              <a:rPr lang="de-DE" sz="1400" dirty="0" smtClean="0"/>
              <a:t>Dürer und die Künstler seiner Zeit waren die ersten, die ihre Arbeiten mit einem Namenskürzel gekennzeichnet haben. Meist machten sie das mit einem Monogramm, also den Anfangsbuchstaben des Vor- und Nachnamens. Und oft steht auch das Entstehungsjahr des Kunstwerks dabei, wie hier 1513. Wenn das der Fall ist, kann man das Bild eindeutig datieren. Dürer hat bei seinem Kupferstich nicht nur sein Namenskürzel (ein A, in das ein D </a:t>
            </a:r>
            <a:r>
              <a:rPr lang="de-DE" sz="1400" dirty="0"/>
              <a:t> </a:t>
            </a:r>
            <a:r>
              <a:rPr lang="de-DE" sz="1400" dirty="0" smtClean="0"/>
              <a:t>kunstvoll eingefügt ist) vermerkt, sondern vor die Datierung noch ein großes „S“ gesetzt. Was das bedeutet, ist nicht ganz klar.  Manche sehen darin einen Hinweis auf den dargestellten Ritter, andere meinen das S steht für Franz von </a:t>
            </a:r>
            <a:r>
              <a:rPr lang="de-DE" sz="1400" dirty="0" err="1" smtClean="0"/>
              <a:t>Sickingen</a:t>
            </a:r>
            <a:r>
              <a:rPr lang="de-DE" sz="1400" dirty="0" smtClean="0"/>
              <a:t>, einen der berühmtesten Ritter seiner Zeit, wieder andere meinen, das S steht für das lateinische Wort „</a:t>
            </a:r>
            <a:r>
              <a:rPr lang="de-DE" sz="1400" dirty="0" err="1" smtClean="0"/>
              <a:t>salus</a:t>
            </a:r>
            <a:r>
              <a:rPr lang="de-DE" sz="1400" dirty="0" smtClean="0"/>
              <a:t>“, also Heil. </a:t>
            </a:r>
            <a:endParaRPr lang="de-DE" sz="1400" dirty="0"/>
          </a:p>
          <a:p>
            <a:pPr marL="0" indent="0">
              <a:buNone/>
            </a:pPr>
            <a:r>
              <a:rPr lang="de-DE" sz="1400" dirty="0" smtClean="0"/>
              <a:t>_____________________________________________________________________________________________</a:t>
            </a:r>
            <a:endParaRPr lang="de-DE" sz="1400" dirty="0"/>
          </a:p>
          <a:p>
            <a:pPr marL="0" indent="0">
              <a:buNone/>
            </a:pPr>
            <a:endParaRPr lang="de-DE" sz="1400" dirty="0" smtClean="0"/>
          </a:p>
          <a:p>
            <a:pPr marL="0" indent="0">
              <a:buNone/>
            </a:pPr>
            <a:r>
              <a:rPr lang="de-DE" sz="1400" dirty="0" smtClean="0"/>
              <a:t>Erläutere, welche Aspekte für eine Interpretation des Bildes nützlich sind!</a:t>
            </a:r>
            <a:endParaRPr lang="de-DE" sz="1400"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4344" y="144462"/>
            <a:ext cx="12065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2</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1844825"/>
            <a:ext cx="7772400" cy="1755626"/>
          </a:xfrm>
        </p:spPr>
        <p:txBody>
          <a:bodyPr>
            <a:normAutofit/>
          </a:bodyPr>
          <a:lstStyle/>
          <a:p>
            <a:r>
              <a:rPr lang="de-DE" sz="2000" dirty="0" smtClean="0"/>
              <a:t>Wähle einen der beiden Arbeitsaufträge aus und bearbeite ihn zusammen mit deinem Nachbarn!</a:t>
            </a:r>
            <a:endParaRPr lang="de-DE" sz="2000" dirty="0"/>
          </a:p>
        </p:txBody>
      </p:sp>
      <p:sp>
        <p:nvSpPr>
          <p:cNvPr id="3" name="Untertitel 2"/>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193245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20</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805" y="1700808"/>
            <a:ext cx="3481387"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051720" y="404664"/>
            <a:ext cx="4784055" cy="707886"/>
          </a:xfrm>
          <a:prstGeom prst="rect">
            <a:avLst/>
          </a:prstGeom>
          <a:noFill/>
        </p:spPr>
        <p:txBody>
          <a:bodyPr wrap="square" rtlCol="0">
            <a:spAutoFit/>
          </a:bodyPr>
          <a:lstStyle/>
          <a:p>
            <a:pPr algn="ctr"/>
            <a:r>
              <a:rPr lang="de-DE" sz="2000" dirty="0" smtClean="0"/>
              <a:t>Diskutiert nun, wie Mensch und Tod zueinander stehen!</a:t>
            </a:r>
            <a:endParaRPr lang="de-DE" sz="2000" dirty="0"/>
          </a:p>
        </p:txBody>
      </p:sp>
      <p:sp>
        <p:nvSpPr>
          <p:cNvPr id="9" name="Rechteck 8"/>
          <p:cNvSpPr/>
          <p:nvPr/>
        </p:nvSpPr>
        <p:spPr>
          <a:xfrm>
            <a:off x="3419872" y="6165304"/>
            <a:ext cx="2258952" cy="246221"/>
          </a:xfrm>
          <a:prstGeom prst="rect">
            <a:avLst/>
          </a:prstGeom>
        </p:spPr>
        <p:txBody>
          <a:bodyPr wrap="none">
            <a:spAutoFit/>
          </a:bodyPr>
          <a:lstStyle/>
          <a:p>
            <a:r>
              <a:rPr lang="de-DE" sz="1000" dirty="0" smtClean="0"/>
              <a:t>© </a:t>
            </a:r>
            <a:r>
              <a:rPr lang="de-DE" sz="1000" dirty="0"/>
              <a:t>Kunstsammlungen der Veste Coburg</a:t>
            </a:r>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21</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466" r="32767"/>
          <a:stretch/>
        </p:blipFill>
        <p:spPr bwMode="auto">
          <a:xfrm>
            <a:off x="7546081" y="1628800"/>
            <a:ext cx="1140719"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4"/>
          <p:cNvSpPr>
            <a:spLocks noGrp="1"/>
          </p:cNvSpPr>
          <p:nvPr>
            <p:ph idx="1"/>
          </p:nvPr>
        </p:nvSpPr>
        <p:spPr>
          <a:xfrm>
            <a:off x="457200" y="1600200"/>
            <a:ext cx="6923112" cy="4525963"/>
          </a:xfrm>
        </p:spPr>
        <p:txBody>
          <a:bodyPr>
            <a:noAutofit/>
          </a:bodyPr>
          <a:lstStyle/>
          <a:p>
            <a:pPr marL="0" indent="0">
              <a:buNone/>
            </a:pPr>
            <a:r>
              <a:rPr lang="de-DE" sz="1400" dirty="0" smtClean="0"/>
              <a:t>Kunsthistoriker vermuten, Dürer habe sich bei seinem Ritter an einer Bibelstelle orientiert: </a:t>
            </a:r>
          </a:p>
          <a:p>
            <a:pPr marL="0" indent="0">
              <a:buNone/>
            </a:pPr>
            <a:r>
              <a:rPr lang="de-DE" sz="1400" dirty="0" smtClean="0"/>
              <a:t>Epheser 6, 10-18: </a:t>
            </a:r>
            <a:endParaRPr lang="de-DE" sz="1400" dirty="0" smtClean="0"/>
          </a:p>
          <a:p>
            <a:pPr marL="0" indent="0">
              <a:buNone/>
            </a:pPr>
            <a:endParaRPr lang="de-DE" sz="1400" dirty="0" smtClean="0"/>
          </a:p>
          <a:p>
            <a:pPr marL="0" indent="0">
              <a:buNone/>
            </a:pPr>
            <a:r>
              <a:rPr lang="de-DE" sz="1400" i="1" dirty="0" smtClean="0"/>
              <a:t>Zuletzt, meine Brüder, seid stark in dem HERRN und in der Macht seiner Stärke. Ziehet an den Harnisch Gottes, </a:t>
            </a:r>
            <a:r>
              <a:rPr lang="de-DE" sz="1400" i="1" dirty="0" err="1" smtClean="0"/>
              <a:t>daß</a:t>
            </a:r>
            <a:r>
              <a:rPr lang="de-DE" sz="1400" i="1" dirty="0" smtClean="0"/>
              <a:t> ihr bestehen könnet gegen die listigen Anläufe des Teufels. Denn wir haben nicht mit Fleisch und Blut zu kämpfen, sondern mit Fürsten und Gewaltigen, nämlich mit den Herren der Welt, die in der Finsternis dieser Welt herrschen, mit den bösen Geistern unter dem Himmel. Um deswillen ergreifet den Harnisch Gottes, auf </a:t>
            </a:r>
            <a:r>
              <a:rPr lang="de-DE" sz="1400" i="1" dirty="0" err="1" smtClean="0"/>
              <a:t>daß</a:t>
            </a:r>
            <a:r>
              <a:rPr lang="de-DE" sz="1400" i="1" dirty="0" smtClean="0"/>
              <a:t> ihr an dem bösen Tage Widerstand tun und alles wohl ausrichten und das Feld behalten möget. So stehet nun, umgürtet an euren Lenden mit Wahrheit und angezogen mit dem Panzer der Gerechtigkeit und an den Beinen gestiefelt, als fertig, zu treiben das Evangelium des Friedens. Vor allen Dingen aber ergreifet den Schild des Glaubens, mit welchem ihr auslöschen könnt alle feurigen Pfeile des Bösewichtes; und nehmet den Helm des Heils und das Schwert des Geistes, welches ist das Wort Gottes. Und betet stets in allem Anliegen mit Bitten und Flehen im Geist, und wachet dazu mit allem Anhalten und Flehen für alle Heiligen</a:t>
            </a:r>
            <a:r>
              <a:rPr lang="de-DE" sz="1400" i="1" dirty="0" smtClean="0"/>
              <a:t>.</a:t>
            </a:r>
          </a:p>
          <a:p>
            <a:pPr marL="0" indent="0">
              <a:buNone/>
            </a:pPr>
            <a:endParaRPr lang="de-DE" sz="1400" i="1" dirty="0" smtClean="0"/>
          </a:p>
          <a:p>
            <a:pPr marL="0" indent="0">
              <a:buNone/>
            </a:pPr>
            <a:r>
              <a:rPr lang="de-DE" sz="1400" dirty="0" smtClean="0"/>
              <a:t>Begründe mithilfe der Bibelstelle, was der Kupferstich erzählen will!</a:t>
            </a:r>
            <a:endParaRPr lang="de-DE" sz="1400" dirty="0"/>
          </a:p>
        </p:txBody>
      </p:sp>
      <p:sp>
        <p:nvSpPr>
          <p:cNvPr id="6" name="Textfeld 5"/>
          <p:cNvSpPr txBox="1"/>
          <p:nvPr/>
        </p:nvSpPr>
        <p:spPr>
          <a:xfrm>
            <a:off x="1786680" y="457746"/>
            <a:ext cx="5237909" cy="707886"/>
          </a:xfrm>
          <a:prstGeom prst="rect">
            <a:avLst/>
          </a:prstGeom>
          <a:noFill/>
        </p:spPr>
        <p:txBody>
          <a:bodyPr wrap="none" rtlCol="0">
            <a:spAutoFit/>
          </a:bodyPr>
          <a:lstStyle/>
          <a:p>
            <a:pPr algn="ctr"/>
            <a:r>
              <a:rPr lang="de-DE" sz="2000" dirty="0" smtClean="0"/>
              <a:t>Warum ist auf dem Bild ausgerechnet ein Ritter?</a:t>
            </a:r>
          </a:p>
          <a:p>
            <a:pPr algn="ctr"/>
            <a:r>
              <a:rPr lang="de-DE" sz="2000" dirty="0" smtClean="0"/>
              <a:t>- biblischer Deutungsversuch - </a:t>
            </a:r>
            <a:endParaRPr lang="de-DE" sz="2000"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22</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466" r="32767"/>
          <a:stretch/>
        </p:blipFill>
        <p:spPr bwMode="auto">
          <a:xfrm>
            <a:off x="7546081" y="1628800"/>
            <a:ext cx="1140719"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4"/>
          <p:cNvSpPr>
            <a:spLocks noGrp="1"/>
          </p:cNvSpPr>
          <p:nvPr>
            <p:ph idx="1"/>
          </p:nvPr>
        </p:nvSpPr>
        <p:spPr>
          <a:xfrm>
            <a:off x="457200" y="1600200"/>
            <a:ext cx="6923112" cy="4525963"/>
          </a:xfrm>
        </p:spPr>
        <p:txBody>
          <a:bodyPr>
            <a:noAutofit/>
          </a:bodyPr>
          <a:lstStyle/>
          <a:p>
            <a:pPr marL="0" indent="0">
              <a:buNone/>
            </a:pPr>
            <a:r>
              <a:rPr lang="de-DE" sz="1400" dirty="0" smtClean="0"/>
              <a:t>Hatte Dürer, als er den Kupferstich schuf, die Stellung des Ritters in seiner Zeit vor Augen? Die Welt der Ritter neigte sich um 1500 langsam dem Ende zu. Ritter gehörten zum Adel. Sie wurden nun von zwei Seiten infrage gestellt: Die zu Erfolg gekommenen Patrizier in den Städten und die zunehmend selbstbewussten Bauern wollten die Vorrangstellung des Ritterstands nicht mehr einfach akzeptierten. Finanziell war ohnehin mancher Kauf-  und Handelsmann deutlich besser gestellt als der arme Ritter.  Außerdem gerieten die Ritter mehr und mehr in Konkurrenz zu den Fürsten, die ihren Machtbereich in Form einer Landesherrschaft ausbauen wollten. Ihr Ziel war ein Territorialstaat, dem die Ritterherrschaften eingeordnet waren. Einen weiteren Machtverlust mussten die Ritter hinnehmen: 1495 wurde der „Ewige Landfriede“ ausgerufen. Dieser besagte, dass die Ritter im Streitfall nicht mehr eigenmächtig Fehde führen durften, sondern den </a:t>
            </a:r>
            <a:r>
              <a:rPr lang="de-DE" sz="1400" dirty="0"/>
              <a:t>R</a:t>
            </a:r>
            <a:r>
              <a:rPr lang="de-DE" sz="1400" dirty="0" smtClean="0"/>
              <a:t>echtsweg beschreiten mussten. Auch die Kriegskunst der Ritter war veraltet. Die letzte Ritterschlacht hatte 1322 stattgefunden, nun waren Söldnerheere und Schusswaffen auf dem Vormarsch. Schwert, Dolch und Lanze, Streitaxt, Streitkolben und Morgenstern fand man nur mehr auf den Turnieren. Diese erlebten in Süddeutschland um 1500 eine letzte Blütezeit. Man besann sich ritterlicher Tugenden. Stammbäume, die in Turnier- und Wappenbüchern aufgezeichnet wurden, sollten die edle Abkunft der Turnierritter bezeugen. Ein </a:t>
            </a:r>
            <a:r>
              <a:rPr lang="de-DE" sz="1400" dirty="0" smtClean="0"/>
              <a:t>Meister </a:t>
            </a:r>
            <a:r>
              <a:rPr lang="de-DE" sz="1400" dirty="0" smtClean="0"/>
              <a:t>des Turniers war übrigens Kaiser Maximilian I. selbst, der deshalb den Beinamen bekam „der letzte Ritter“.</a:t>
            </a:r>
          </a:p>
          <a:p>
            <a:pPr marL="0" indent="0">
              <a:buNone/>
            </a:pPr>
            <a:endParaRPr lang="de-DE" sz="1400" dirty="0" smtClean="0"/>
          </a:p>
          <a:p>
            <a:pPr marL="0" indent="0">
              <a:buNone/>
            </a:pPr>
            <a:r>
              <a:rPr lang="de-DE" sz="1400" dirty="0" smtClean="0"/>
              <a:t>Begründe </a:t>
            </a:r>
            <a:r>
              <a:rPr lang="de-DE" sz="1400" dirty="0" smtClean="0"/>
              <a:t>mithilfe dieser Informationen, was der Kupferstich erzählen will!</a:t>
            </a:r>
            <a:endParaRPr lang="de-DE" sz="1400" dirty="0"/>
          </a:p>
        </p:txBody>
      </p:sp>
      <p:sp>
        <p:nvSpPr>
          <p:cNvPr id="6" name="Textfeld 5"/>
          <p:cNvSpPr txBox="1"/>
          <p:nvPr/>
        </p:nvSpPr>
        <p:spPr>
          <a:xfrm>
            <a:off x="1786680" y="457746"/>
            <a:ext cx="5237909" cy="707886"/>
          </a:xfrm>
          <a:prstGeom prst="rect">
            <a:avLst/>
          </a:prstGeom>
          <a:noFill/>
        </p:spPr>
        <p:txBody>
          <a:bodyPr wrap="none" rtlCol="0">
            <a:spAutoFit/>
          </a:bodyPr>
          <a:lstStyle/>
          <a:p>
            <a:pPr algn="ctr"/>
            <a:r>
              <a:rPr lang="de-DE" sz="2000" dirty="0" smtClean="0"/>
              <a:t>Warum ist auf dem Bild ausgerechnet ein Ritter?</a:t>
            </a:r>
          </a:p>
          <a:p>
            <a:pPr algn="ctr"/>
            <a:r>
              <a:rPr lang="de-DE" sz="2000" dirty="0" smtClean="0"/>
              <a:t>- historischer Deutungsversuch - </a:t>
            </a:r>
            <a:endParaRPr lang="de-DE" sz="2000" dirty="0"/>
          </a:p>
        </p:txBody>
      </p:sp>
    </p:spTree>
    <p:extLst>
      <p:ext uri="{BB962C8B-B14F-4D97-AF65-F5344CB8AC3E}">
        <p14:creationId xmlns:p14="http://schemas.microsoft.com/office/powerpoint/2010/main" val="5949537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23</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4"/>
          <p:cNvSpPr>
            <a:spLocks noGrp="1"/>
          </p:cNvSpPr>
          <p:nvPr>
            <p:ph idx="1"/>
          </p:nvPr>
        </p:nvSpPr>
        <p:spPr/>
        <p:txBody>
          <a:bodyPr>
            <a:normAutofit fontScale="70000" lnSpcReduction="20000"/>
          </a:bodyPr>
          <a:lstStyle/>
          <a:p>
            <a:pPr marL="0" indent="0">
              <a:buNone/>
            </a:pPr>
            <a:r>
              <a:rPr lang="de-DE" sz="2000" dirty="0" smtClean="0"/>
              <a:t>Literatur zum Nachlesen:</a:t>
            </a:r>
          </a:p>
          <a:p>
            <a:r>
              <a:rPr lang="de-DE" sz="2000" dirty="0">
                <a:hlinkClick r:id="rId5" tooltip="Detailanzeige: Albrecht Dürer"/>
              </a:rPr>
              <a:t>Albrecht Dürer</a:t>
            </a:r>
            <a:r>
              <a:rPr lang="de-DE" sz="2000" dirty="0"/>
              <a:t> : Druckgraphik aus den Beständen des Kupferstichkabinetts ; 7. Mai bis 9. Oktober 1994, Staatliche Kunsthalle Karlsruhe / Anja Eichler und Monika Scholl. - </a:t>
            </a:r>
            <a:br>
              <a:rPr lang="de-DE" sz="2000" dirty="0"/>
            </a:br>
            <a:r>
              <a:rPr lang="de-DE" sz="2000" dirty="0"/>
              <a:t>Karlsruhe, 1994</a:t>
            </a:r>
            <a:r>
              <a:rPr lang="de-DE" sz="2000" dirty="0" smtClean="0"/>
              <a:t>.</a:t>
            </a:r>
            <a:endParaRPr lang="de-DE" sz="2000" dirty="0"/>
          </a:p>
          <a:p>
            <a:r>
              <a:rPr lang="de-DE" sz="2000" dirty="0">
                <a:hlinkClick r:id="rId6" tooltip="Detailanzeige: Reformation in Nuernberg"/>
              </a:rPr>
              <a:t>Reformation in </a:t>
            </a:r>
            <a:r>
              <a:rPr lang="de-DE" sz="2000" dirty="0" err="1">
                <a:hlinkClick r:id="rId6" tooltip="Detailanzeige: Reformation in Nuernberg"/>
              </a:rPr>
              <a:t>Nuernberg</a:t>
            </a:r>
            <a:r>
              <a:rPr lang="de-DE" sz="2000" dirty="0"/>
              <a:t> : Umbruch u. Bewahrung ; [Ausstellung im Germanischen Nationalmuseum Nürnberg, 12. Juni bis 2. September 1979 zum 18. Deutschen Evangelischen Kirchentag 1979] / [</a:t>
            </a:r>
            <a:r>
              <a:rPr lang="de-DE" sz="2000" dirty="0" err="1"/>
              <a:t>veranst</a:t>
            </a:r>
            <a:r>
              <a:rPr lang="de-DE" sz="2000" dirty="0"/>
              <a:t>. von d. </a:t>
            </a:r>
            <a:r>
              <a:rPr lang="de-DE" sz="2000" dirty="0" err="1"/>
              <a:t>Evang</a:t>
            </a:r>
            <a:r>
              <a:rPr lang="de-DE" sz="2000" dirty="0"/>
              <a:t>.-Luth. Landeskirche in Bayern ...]. - </a:t>
            </a:r>
            <a:br>
              <a:rPr lang="de-DE" sz="2000" dirty="0"/>
            </a:br>
            <a:r>
              <a:rPr lang="de-DE" sz="2000" dirty="0"/>
              <a:t>Nürnberg: Verl. Medien &amp; Kultur, 1979. </a:t>
            </a:r>
            <a:br>
              <a:rPr lang="de-DE" sz="2000" dirty="0"/>
            </a:br>
            <a:r>
              <a:rPr lang="de-DE" sz="2000" dirty="0"/>
              <a:t>(Schriften des Kunstpädagogischen Zentrums im Germanischen Nationalmuseum Nürnberg ; 9)</a:t>
            </a:r>
          </a:p>
          <a:p>
            <a:r>
              <a:rPr lang="de-DE" sz="2000" dirty="0">
                <a:hlinkClick r:id="rId7" tooltip="Detailanzeige: Ritter! Tod! Teufel?"/>
              </a:rPr>
              <a:t>Ritter! Tod! Teufel?</a:t>
            </a:r>
            <a:r>
              <a:rPr lang="de-DE" sz="2000" dirty="0"/>
              <a:t> : Franz von </a:t>
            </a:r>
            <a:r>
              <a:rPr lang="de-DE" sz="2000" dirty="0" err="1"/>
              <a:t>Sickingen</a:t>
            </a:r>
            <a:r>
              <a:rPr lang="de-DE" sz="2000" dirty="0"/>
              <a:t> und die Reformation ; [Generaldirektion Kulturelles Erbe Rheinland-Pfalz (GDKE), Landesmuseum Mainz, 21. Mai bis 25. Oktober 2015] / Johannes Gutenberg-Universität Mainz, Evangelisch-Theologische Fakultät, Wolfgang </a:t>
            </a:r>
            <a:r>
              <a:rPr lang="de-DE" sz="2000" dirty="0" err="1"/>
              <a:t>Breul</a:t>
            </a:r>
            <a:r>
              <a:rPr lang="de-DE" sz="2000" dirty="0"/>
              <a:t> ... (Hrsg.). [Autoren Kurt </a:t>
            </a:r>
            <a:r>
              <a:rPr lang="de-DE" sz="2000" dirty="0" err="1"/>
              <a:t>Andermann</a:t>
            </a:r>
            <a:r>
              <a:rPr lang="de-DE" sz="2000" dirty="0"/>
              <a:t> ...]. - 1. Aufl. - </a:t>
            </a:r>
            <a:br>
              <a:rPr lang="de-DE" sz="2000" dirty="0"/>
            </a:br>
            <a:r>
              <a:rPr lang="de-DE" sz="2000" dirty="0"/>
              <a:t>Regensburg: Schnell &amp; Steiner, 2015. </a:t>
            </a:r>
            <a:endParaRPr lang="de-DE" sz="2000" dirty="0" smtClean="0"/>
          </a:p>
          <a:p>
            <a:r>
              <a:rPr lang="de-DE" sz="2000" dirty="0" smtClean="0">
                <a:hlinkClick r:id="rId8" tooltip="Detailanzeige: Albrecht Dürer"/>
              </a:rPr>
              <a:t>Albrecht </a:t>
            </a:r>
            <a:r>
              <a:rPr lang="de-DE" sz="2000" dirty="0">
                <a:hlinkClick r:id="rId8" tooltip="Detailanzeige: Albrecht Dürer"/>
              </a:rPr>
              <a:t>Dürer</a:t>
            </a:r>
            <a:r>
              <a:rPr lang="de-DE" sz="2000" dirty="0"/>
              <a:t> : 1471 - 1971 ; [Ausstellung des Germanischen Nationalmuseums Nürnberg, 21. Mai bis 1. August 1971] / [</a:t>
            </a:r>
            <a:r>
              <a:rPr lang="de-DE" sz="2000" dirty="0" err="1"/>
              <a:t>Katalogred</a:t>
            </a:r>
            <a:r>
              <a:rPr lang="de-DE" sz="2000" dirty="0"/>
              <a:t>.: Leonie von Wilckens]. - </a:t>
            </a:r>
            <a:br>
              <a:rPr lang="de-DE" sz="2000" dirty="0"/>
            </a:br>
            <a:r>
              <a:rPr lang="de-DE" sz="2000" dirty="0"/>
              <a:t>München: </a:t>
            </a:r>
            <a:r>
              <a:rPr lang="de-DE" sz="2000" dirty="0" err="1"/>
              <a:t>Prestel</a:t>
            </a:r>
            <a:r>
              <a:rPr lang="de-DE" sz="2000" dirty="0"/>
              <a:t>, 1971. </a:t>
            </a:r>
            <a:endParaRPr lang="de-DE" sz="2000" dirty="0" smtClean="0"/>
          </a:p>
          <a:p>
            <a:r>
              <a:rPr lang="de-DE" sz="2000" dirty="0" smtClean="0">
                <a:hlinkClick r:id="rId9"/>
              </a:rPr>
              <a:t>Kaiser </a:t>
            </a:r>
            <a:r>
              <a:rPr lang="de-DE" sz="2000" dirty="0">
                <a:hlinkClick r:id="rId9"/>
              </a:rPr>
              <a:t>Maximilian I.</a:t>
            </a:r>
            <a:r>
              <a:rPr lang="de-DE" sz="2000" dirty="0"/>
              <a:t> : der letzte Ritter und das höfische Turnier / Sabine Haag ... [Autoren: Michael Göbl ...]. - Orig.-</a:t>
            </a:r>
            <a:r>
              <a:rPr lang="de-DE" sz="2000" dirty="0" err="1"/>
              <a:t>Ausg</a:t>
            </a:r>
            <a:r>
              <a:rPr lang="de-DE" sz="2000" dirty="0"/>
              <a:t>. - </a:t>
            </a:r>
            <a:br>
              <a:rPr lang="de-DE" sz="2000" dirty="0"/>
            </a:br>
            <a:r>
              <a:rPr lang="de-DE" sz="2000" dirty="0"/>
              <a:t>Regensburg: Schnell &amp; Steiner, 2014</a:t>
            </a:r>
            <a:r>
              <a:rPr lang="de-DE" sz="2000" dirty="0" smtClean="0"/>
              <a:t>. </a:t>
            </a:r>
            <a:r>
              <a:rPr lang="de-DE" sz="2000" dirty="0"/>
              <a:t/>
            </a:r>
            <a:br>
              <a:rPr lang="de-DE" sz="2000" dirty="0"/>
            </a:br>
            <a:r>
              <a:rPr lang="de-DE" sz="2000" dirty="0"/>
              <a:t>(Publikation der </a:t>
            </a:r>
            <a:r>
              <a:rPr lang="de-DE" sz="2000" dirty="0" err="1"/>
              <a:t>Reiss</a:t>
            </a:r>
            <a:r>
              <a:rPr lang="de-DE" sz="2000" dirty="0"/>
              <a:t>-Engelhorn-Museen ; Bd. </a:t>
            </a:r>
            <a:r>
              <a:rPr lang="de-DE" sz="2000" dirty="0" smtClean="0"/>
              <a:t>61</a:t>
            </a:r>
            <a:endParaRPr lang="de-DE" sz="2000" dirty="0"/>
          </a:p>
          <a:p>
            <a:r>
              <a:rPr lang="de-DE" sz="2000" dirty="0"/>
              <a:t>DAMALS 46 (2014), 4. </a:t>
            </a:r>
            <a:r>
              <a:rPr lang="de-DE" sz="2000" dirty="0">
                <a:hlinkClick r:id="rId10"/>
              </a:rPr>
              <a:t>DAMALS. Das Magazin für Geschichte </a:t>
            </a:r>
            <a:r>
              <a:rPr lang="de-DE" sz="2000" dirty="0"/>
              <a:t>Ritterturniere – Kampf, Minne, Spektakel Hrsg. v.  Katja Kohlhammer Heft 04 Erschienen Leinfelden-Echterdingen 2014: </a:t>
            </a:r>
            <a:r>
              <a:rPr lang="de-DE" sz="2000" dirty="0" err="1" smtClean="0">
                <a:hlinkClick r:id="rId11"/>
              </a:rPr>
              <a:t>Konradin</a:t>
            </a:r>
            <a:r>
              <a:rPr lang="de-DE" sz="2000" dirty="0" smtClean="0">
                <a:hlinkClick r:id="rId11"/>
              </a:rPr>
              <a:t>-Verlag</a:t>
            </a:r>
            <a:endParaRPr lang="de-DE" sz="2000" dirty="0"/>
          </a:p>
          <a:p>
            <a:endParaRPr lang="de-DE" sz="2000" dirty="0"/>
          </a:p>
        </p:txBody>
      </p:sp>
    </p:spTree>
    <p:extLst>
      <p:ext uri="{BB962C8B-B14F-4D97-AF65-F5344CB8AC3E}">
        <p14:creationId xmlns:p14="http://schemas.microsoft.com/office/powerpoint/2010/main" val="1210632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3</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p:txBody>
          <a:bodyPr>
            <a:normAutofit/>
          </a:bodyPr>
          <a:lstStyle/>
          <a:p>
            <a:r>
              <a:rPr lang="de-DE" sz="2000" dirty="0" smtClean="0"/>
              <a:t>1: Eine Frage der Worte</a:t>
            </a:r>
            <a:endParaRPr lang="de-DE" sz="2000" dirty="0"/>
          </a:p>
        </p:txBody>
      </p:sp>
      <p:sp>
        <p:nvSpPr>
          <p:cNvPr id="5" name="Inhaltsplatzhalter 4"/>
          <p:cNvSpPr>
            <a:spLocks noGrp="1"/>
          </p:cNvSpPr>
          <p:nvPr>
            <p:ph idx="1"/>
          </p:nvPr>
        </p:nvSpPr>
        <p:spPr>
          <a:xfrm>
            <a:off x="457200" y="1600200"/>
            <a:ext cx="4762872" cy="4525963"/>
          </a:xfrm>
        </p:spPr>
        <p:txBody>
          <a:bodyPr anchor="ctr">
            <a:normAutofit/>
          </a:bodyPr>
          <a:lstStyle/>
          <a:p>
            <a:r>
              <a:rPr lang="de-DE" sz="1800" dirty="0" smtClean="0"/>
              <a:t>Betrachte das vorliegende Bild genau!</a:t>
            </a:r>
          </a:p>
          <a:p>
            <a:r>
              <a:rPr lang="de-DE" sz="1800" dirty="0" smtClean="0"/>
              <a:t>Schreibe jeweils drei unterschiedliche Möglichkeiten in die Sprechblase!</a:t>
            </a:r>
          </a:p>
          <a:p>
            <a:r>
              <a:rPr lang="de-DE" sz="1800" dirty="0" smtClean="0"/>
              <a:t>Überlege Dir eine lustige Variante!</a:t>
            </a:r>
            <a:endParaRPr lang="de-DE" sz="18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816374"/>
            <a:ext cx="3567187" cy="462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e Legende 5"/>
          <p:cNvSpPr/>
          <p:nvPr/>
        </p:nvSpPr>
        <p:spPr>
          <a:xfrm>
            <a:off x="7383271" y="1268413"/>
            <a:ext cx="1437201" cy="1160978"/>
          </a:xfrm>
          <a:prstGeom prst="wedgeEllipseCallout">
            <a:avLst>
              <a:gd name="adj1" fmla="val -39961"/>
              <a:gd name="adj2" fmla="val 71753"/>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 rechteckige Legende 6"/>
          <p:cNvSpPr/>
          <p:nvPr/>
        </p:nvSpPr>
        <p:spPr>
          <a:xfrm>
            <a:off x="5076056" y="1268413"/>
            <a:ext cx="1656184" cy="1152475"/>
          </a:xfrm>
          <a:prstGeom prst="wedgeRoundRectCallout">
            <a:avLst>
              <a:gd name="adj1" fmla="val 41208"/>
              <a:gd name="adj2" fmla="val 75550"/>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6057464" y="6381328"/>
            <a:ext cx="2258952" cy="246221"/>
          </a:xfrm>
          <a:prstGeom prst="rect">
            <a:avLst/>
          </a:prstGeom>
        </p:spPr>
        <p:txBody>
          <a:bodyPr wrap="none">
            <a:spAutoFit/>
          </a:bodyPr>
          <a:lstStyle/>
          <a:p>
            <a:r>
              <a:rPr lang="de-DE" sz="1000" dirty="0" smtClean="0"/>
              <a:t>© </a:t>
            </a:r>
            <a:r>
              <a:rPr lang="de-DE" sz="1000" dirty="0"/>
              <a:t>Kunstsammlungen der Veste Coburg</a:t>
            </a:r>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4</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p:txBody>
          <a:bodyPr>
            <a:normAutofit/>
          </a:bodyPr>
          <a:lstStyle/>
          <a:p>
            <a:r>
              <a:rPr lang="de-DE" sz="2000" dirty="0" smtClean="0"/>
              <a:t>2: Eine Frage der Gesten </a:t>
            </a:r>
            <a:endParaRPr lang="de-DE" sz="2000" dirty="0"/>
          </a:p>
        </p:txBody>
      </p:sp>
      <p:sp>
        <p:nvSpPr>
          <p:cNvPr id="5" name="Inhaltsplatzhalter 4"/>
          <p:cNvSpPr>
            <a:spLocks noGrp="1"/>
          </p:cNvSpPr>
          <p:nvPr>
            <p:ph idx="1"/>
          </p:nvPr>
        </p:nvSpPr>
        <p:spPr>
          <a:xfrm>
            <a:off x="457200" y="1600200"/>
            <a:ext cx="4114800" cy="4525963"/>
          </a:xfrm>
        </p:spPr>
        <p:txBody>
          <a:bodyPr anchor="ctr">
            <a:normAutofit/>
          </a:bodyPr>
          <a:lstStyle/>
          <a:p>
            <a:r>
              <a:rPr lang="de-DE" sz="1800" dirty="0" smtClean="0"/>
              <a:t>Betrachte das vorliegende Bild genau!</a:t>
            </a:r>
          </a:p>
          <a:p>
            <a:r>
              <a:rPr lang="de-DE" sz="1800" dirty="0" smtClean="0"/>
              <a:t>Stelle die Person auf dem Pferd und das Wesen dahinter möglichst genau in einem Standbild nach!</a:t>
            </a:r>
          </a:p>
          <a:p>
            <a:r>
              <a:rPr lang="de-DE" sz="1800" dirty="0" smtClean="0"/>
              <a:t>Achte vor allem auf Gesichtsausdruck, Körperhaltung und Gesten!</a:t>
            </a:r>
            <a:endParaRPr lang="de-DE" sz="1800" dirty="0"/>
          </a:p>
        </p:txBody>
      </p:sp>
      <p:pic>
        <p:nvPicPr>
          <p:cNvPr id="12" name="Picture 2" descr="S:\WINWORD\2017_Luther\Hompage\Bilder\I,18,108[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600226"/>
            <a:ext cx="3521475" cy="4565078"/>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5580112" y="6093296"/>
            <a:ext cx="2258952" cy="246221"/>
          </a:xfrm>
          <a:prstGeom prst="rect">
            <a:avLst/>
          </a:prstGeom>
        </p:spPr>
        <p:txBody>
          <a:bodyPr wrap="none">
            <a:spAutoFit/>
          </a:bodyPr>
          <a:lstStyle/>
          <a:p>
            <a:r>
              <a:rPr lang="de-DE" sz="1000" dirty="0" smtClean="0"/>
              <a:t>© </a:t>
            </a:r>
            <a:r>
              <a:rPr lang="de-DE" sz="1000" dirty="0"/>
              <a:t>Kunstsammlungen der Veste Coburg</a:t>
            </a:r>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5</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WINWORD\2017_Luther\Hompage\Bilder\I,18,108[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600226"/>
            <a:ext cx="3521475" cy="456507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rmAutofit/>
          </a:bodyPr>
          <a:lstStyle/>
          <a:p>
            <a:r>
              <a:rPr lang="de-DE" sz="2000" dirty="0" smtClean="0"/>
              <a:t>Präsentation der Gruppen</a:t>
            </a:r>
            <a:endParaRPr lang="de-DE" sz="2000" dirty="0"/>
          </a:p>
        </p:txBody>
      </p:sp>
      <p:sp>
        <p:nvSpPr>
          <p:cNvPr id="5" name="Inhaltsplatzhalter 4"/>
          <p:cNvSpPr>
            <a:spLocks noGrp="1"/>
          </p:cNvSpPr>
          <p:nvPr>
            <p:ph sz="half" idx="1"/>
          </p:nvPr>
        </p:nvSpPr>
        <p:spPr/>
        <p:txBody>
          <a:bodyPr anchor="ctr">
            <a:normAutofit/>
          </a:bodyPr>
          <a:lstStyle/>
          <a:p>
            <a:r>
              <a:rPr lang="de-DE" sz="1800" dirty="0" smtClean="0"/>
              <a:t>Gruppe 2: Stellt jeweils euer Standbild vor!</a:t>
            </a:r>
          </a:p>
          <a:p>
            <a:r>
              <a:rPr lang="de-DE" sz="1800" dirty="0" smtClean="0"/>
              <a:t>Gruppe 1: Kommt nach vorne, stellt euch hinter eine der beiden Figuren und legt ihr eure Worte in den Mund!</a:t>
            </a:r>
          </a:p>
          <a:p>
            <a:r>
              <a:rPr lang="de-DE" sz="1800" dirty="0" smtClean="0"/>
              <a:t>Diskutiert, wie die Personen zueinander stehen!</a:t>
            </a:r>
          </a:p>
          <a:p>
            <a:r>
              <a:rPr lang="de-DE" sz="1800" dirty="0" smtClean="0"/>
              <a:t>Begründet, welche Figuren ihr lieber aus dem Bild nehmen würdet!</a:t>
            </a:r>
            <a:endParaRPr lang="de-DE" sz="1800" dirty="0"/>
          </a:p>
        </p:txBody>
      </p:sp>
      <p:sp>
        <p:nvSpPr>
          <p:cNvPr id="11" name="Rechteck 10"/>
          <p:cNvSpPr/>
          <p:nvPr/>
        </p:nvSpPr>
        <p:spPr>
          <a:xfrm>
            <a:off x="5580112" y="6093296"/>
            <a:ext cx="2258952" cy="246221"/>
          </a:xfrm>
          <a:prstGeom prst="rect">
            <a:avLst/>
          </a:prstGeom>
        </p:spPr>
        <p:txBody>
          <a:bodyPr wrap="none">
            <a:spAutoFit/>
          </a:bodyPr>
          <a:lstStyle/>
          <a:p>
            <a:r>
              <a:rPr lang="de-DE" sz="1000" dirty="0" smtClean="0"/>
              <a:t>© </a:t>
            </a:r>
            <a:r>
              <a:rPr lang="de-DE" sz="1000" dirty="0"/>
              <a:t>Kunstsammlungen der Veste Coburg</a:t>
            </a:r>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6</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5"/>
          <p:cNvSpPr>
            <a:spLocks noGrp="1"/>
          </p:cNvSpPr>
          <p:nvPr>
            <p:ph sz="half" idx="1"/>
          </p:nvPr>
        </p:nvSpPr>
        <p:spPr/>
        <p:txBody>
          <a:bodyPr anchor="ctr">
            <a:normAutofit/>
          </a:bodyPr>
          <a:lstStyle/>
          <a:p>
            <a:r>
              <a:rPr lang="de-DE" sz="1800" dirty="0" smtClean="0"/>
              <a:t>Bildet Kleingruppen von ungefähr vier Personen!</a:t>
            </a:r>
          </a:p>
          <a:p>
            <a:r>
              <a:rPr lang="de-DE" sz="1800" dirty="0" smtClean="0"/>
              <a:t>Bestimmt einen Zeitmanager und einen Schreiber!</a:t>
            </a:r>
          </a:p>
          <a:p>
            <a:r>
              <a:rPr lang="de-DE" sz="1800" dirty="0" smtClean="0"/>
              <a:t>Holt euch vom Pult ein Arbeitsblatt!</a:t>
            </a:r>
          </a:p>
          <a:p>
            <a:r>
              <a:rPr lang="de-DE" sz="1800" dirty="0" smtClean="0"/>
              <a:t>Notiert innerhalb von zwei Minuten alle Begriffe auf das Arbeitsblatt, die euch spontan zu dem Bild einfallen!</a:t>
            </a:r>
          </a:p>
          <a:p>
            <a:r>
              <a:rPr lang="de-DE" sz="1800" dirty="0" smtClean="0"/>
              <a:t>Besprecht in den nächsten zwei Minuten, welche Begriffe am besten zu dem Bild passen! Unterstreicht diese!</a:t>
            </a:r>
          </a:p>
          <a:p>
            <a:endParaRPr lang="de-DE" sz="1800" dirty="0"/>
          </a:p>
        </p:txBody>
      </p:sp>
      <p:pic>
        <p:nvPicPr>
          <p:cNvPr id="9" name="Picture 2" descr="S:\WINWORD\2017_Luther\Hompage\Bilder\I,18,108[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1164" y="1578708"/>
            <a:ext cx="3482527" cy="4514588"/>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5580112" y="6063099"/>
            <a:ext cx="2258952" cy="246221"/>
          </a:xfrm>
          <a:prstGeom prst="rect">
            <a:avLst/>
          </a:prstGeom>
        </p:spPr>
        <p:txBody>
          <a:bodyPr wrap="none">
            <a:spAutoFit/>
          </a:bodyPr>
          <a:lstStyle/>
          <a:p>
            <a:r>
              <a:rPr lang="de-DE" sz="1000" dirty="0" smtClean="0"/>
              <a:t>© </a:t>
            </a:r>
            <a:r>
              <a:rPr lang="de-DE" sz="1000" dirty="0"/>
              <a:t>Kunstsammlungen der Veste Coburg</a:t>
            </a:r>
          </a:p>
        </p:txBody>
      </p:sp>
    </p:spTree>
    <p:extLst>
      <p:ext uri="{BB962C8B-B14F-4D97-AF65-F5344CB8AC3E}">
        <p14:creationId xmlns:p14="http://schemas.microsoft.com/office/powerpoint/2010/main" val="3491263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7</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924" t="70548" r="1922" b="8231"/>
          <a:stretch/>
        </p:blipFill>
        <p:spPr bwMode="auto">
          <a:xfrm>
            <a:off x="2987824" y="2852936"/>
            <a:ext cx="347447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721767" y="620688"/>
            <a:ext cx="1700466" cy="400110"/>
          </a:xfrm>
          <a:prstGeom prst="rect">
            <a:avLst/>
          </a:prstGeom>
          <a:noFill/>
        </p:spPr>
        <p:txBody>
          <a:bodyPr wrap="none" rtlCol="0">
            <a:spAutoFit/>
          </a:bodyPr>
          <a:lstStyle/>
          <a:p>
            <a:r>
              <a:rPr lang="de-DE" sz="2000" dirty="0" err="1" smtClean="0"/>
              <a:t>Assoziogramm</a:t>
            </a:r>
            <a:endParaRPr lang="de-DE" sz="2000"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8</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64" t="21665" r="69814" b="67127"/>
          <a:stretch/>
        </p:blipFill>
        <p:spPr bwMode="auto">
          <a:xfrm>
            <a:off x="3563888" y="2204864"/>
            <a:ext cx="1584176" cy="2579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721767" y="620688"/>
            <a:ext cx="1700466" cy="400110"/>
          </a:xfrm>
          <a:prstGeom prst="rect">
            <a:avLst/>
          </a:prstGeom>
          <a:noFill/>
        </p:spPr>
        <p:txBody>
          <a:bodyPr wrap="none" rtlCol="0">
            <a:spAutoFit/>
          </a:bodyPr>
          <a:lstStyle/>
          <a:p>
            <a:r>
              <a:rPr lang="de-DE" sz="2000" dirty="0" err="1" smtClean="0"/>
              <a:t>Assoziogramm</a:t>
            </a:r>
            <a:endParaRPr lang="de-DE" sz="2000"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9DAA84-3D7B-4C00-B9BD-A3301814193A}" type="slidenum">
              <a:rPr lang="de-DE" sz="1200">
                <a:solidFill>
                  <a:schemeClr val="tx1">
                    <a:tint val="75000"/>
                  </a:schemeClr>
                </a:solidFill>
                <a:latin typeface="+mn-lt"/>
              </a:rPr>
              <a:pPr algn="r" fontAlgn="auto">
                <a:spcBef>
                  <a:spcPts val="0"/>
                </a:spcBef>
                <a:spcAft>
                  <a:spcPts val="0"/>
                </a:spcAft>
                <a:defRPr/>
              </a:pPr>
              <a:t>9</a:t>
            </a:fld>
            <a:endParaRPr lang="de-DE" sz="1200">
              <a:solidFill>
                <a:schemeClr val="tx1">
                  <a:tint val="75000"/>
                </a:schemeClr>
              </a:solidFill>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476250"/>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179388" y="115888"/>
            <a:ext cx="8785225" cy="1152525"/>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sp>
        <p:nvSpPr>
          <p:cNvPr id="2053" name="Rectangle 8"/>
          <p:cNvSpPr>
            <a:spLocks noChangeArrowheads="1"/>
          </p:cNvSpPr>
          <p:nvPr/>
        </p:nvSpPr>
        <p:spPr bwMode="auto">
          <a:xfrm>
            <a:off x="179388" y="1268413"/>
            <a:ext cx="8785225" cy="5473700"/>
          </a:xfrm>
          <a:prstGeom prst="rect">
            <a:avLst/>
          </a:prstGeom>
          <a:noFill/>
          <a:ln w="222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1800">
              <a:cs typeface="Arial" charset="0"/>
            </a:endParaRPr>
          </a:p>
        </p:txBody>
      </p:sp>
      <p:pic>
        <p:nvPicPr>
          <p:cNvPr id="2056" name="Picture 10" descr="S:\WINWORD\Ketzer\Vorlagen\Logo Ministerium\logo_10-2013_150dpi_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495300"/>
            <a:ext cx="2095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INWORD\2017_Luther\Hompage\Bilder\I,18,108[1].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5" t="78101" r="85618" b="10949"/>
          <a:stretch/>
        </p:blipFill>
        <p:spPr bwMode="auto">
          <a:xfrm>
            <a:off x="3563888" y="2636912"/>
            <a:ext cx="1728192" cy="1953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721767" y="620688"/>
            <a:ext cx="1700466" cy="400110"/>
          </a:xfrm>
          <a:prstGeom prst="rect">
            <a:avLst/>
          </a:prstGeom>
          <a:noFill/>
        </p:spPr>
        <p:txBody>
          <a:bodyPr wrap="none" rtlCol="0">
            <a:spAutoFit/>
          </a:bodyPr>
          <a:lstStyle/>
          <a:p>
            <a:r>
              <a:rPr lang="de-DE" sz="2000" dirty="0" err="1" smtClean="0"/>
              <a:t>Assoziogramm</a:t>
            </a:r>
            <a:endParaRPr lang="de-DE" sz="2000" dirty="0"/>
          </a:p>
        </p:txBody>
      </p:sp>
    </p:spTree>
    <p:extLst>
      <p:ext uri="{BB962C8B-B14F-4D97-AF65-F5344CB8AC3E}">
        <p14:creationId xmlns:p14="http://schemas.microsoft.com/office/powerpoint/2010/main" val="2820233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2691</Words>
  <Application>Microsoft Office PowerPoint</Application>
  <PresentationFormat>Bildschirmpräsentation (4:3)</PresentationFormat>
  <Paragraphs>162</Paragraphs>
  <Slides>23</Slides>
  <Notes>23</Notes>
  <HiddenSlides>0</HiddenSlides>
  <MMClips>0</MMClips>
  <ScaleCrop>false</ScaleCrop>
  <HeadingPairs>
    <vt:vector size="4" baseType="variant">
      <vt:variant>
        <vt:lpstr>Design</vt:lpstr>
      </vt:variant>
      <vt:variant>
        <vt:i4>1</vt:i4>
      </vt:variant>
      <vt:variant>
        <vt:lpstr>Folientitel</vt:lpstr>
      </vt:variant>
      <vt:variant>
        <vt:i4>23</vt:i4>
      </vt:variant>
    </vt:vector>
  </HeadingPairs>
  <TitlesOfParts>
    <vt:vector size="24" baseType="lpstr">
      <vt:lpstr>Larissa</vt:lpstr>
      <vt:lpstr>Ritter Tod und Teufel</vt:lpstr>
      <vt:lpstr>Wähle einen der beiden Arbeitsaufträge aus und bearbeite ihn zusammen mit deinem Nachbarn!</vt:lpstr>
      <vt:lpstr>1: Eine Frage der Worte</vt:lpstr>
      <vt:lpstr>2: Eine Frage der Gesten </vt:lpstr>
      <vt:lpstr>Präsentation der Gruppen</vt:lpstr>
      <vt:lpstr>PowerPoint-Präsentation</vt:lpstr>
      <vt:lpstr>PowerPoint-Präsentation</vt:lpstr>
      <vt:lpstr>PowerPoint-Präsentation</vt:lpstr>
      <vt:lpstr>PowerPoint-Präsentation</vt:lpstr>
      <vt:lpstr>PowerPoint-Präsentation</vt:lpstr>
      <vt:lpstr>PowerPoint-Präsentation</vt:lpstr>
      <vt:lpstr>Sobald „euer“ Bildausschnitt erscheint, sagt nacheinander laut jeweils einen der Begriffe, den ihr ausgewählt habt! Achtet darauf, welche Stimmung entsteht!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Ritter Tod und Teufel</dc:title>
  <dc:creator>Koppetsch, Alexandra</dc:creator>
  <cp:lastModifiedBy>Gast</cp:lastModifiedBy>
  <cp:revision>84</cp:revision>
  <dcterms:created xsi:type="dcterms:W3CDTF">2015-02-18T07:27:06Z</dcterms:created>
  <dcterms:modified xsi:type="dcterms:W3CDTF">2016-12-06T05:46:46Z</dcterms:modified>
</cp:coreProperties>
</file>